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1"/>
  </p:notesMasterIdLst>
  <p:sldIdLst>
    <p:sldId id="256" r:id="rId5"/>
    <p:sldId id="262" r:id="rId6"/>
    <p:sldId id="285" r:id="rId7"/>
    <p:sldId id="261" r:id="rId8"/>
    <p:sldId id="276" r:id="rId9"/>
    <p:sldId id="271" r:id="rId10"/>
    <p:sldId id="272" r:id="rId11"/>
    <p:sldId id="273" r:id="rId12"/>
    <p:sldId id="274" r:id="rId13"/>
    <p:sldId id="279" r:id="rId14"/>
    <p:sldId id="266" r:id="rId15"/>
    <p:sldId id="277" r:id="rId16"/>
    <p:sldId id="278" r:id="rId17"/>
    <p:sldId id="264" r:id="rId18"/>
    <p:sldId id="280" r:id="rId19"/>
    <p:sldId id="281" r:id="rId20"/>
    <p:sldId id="282" r:id="rId21"/>
    <p:sldId id="284" r:id="rId22"/>
    <p:sldId id="283" r:id="rId23"/>
    <p:sldId id="263" r:id="rId24"/>
    <p:sldId id="267" r:id="rId25"/>
    <p:sldId id="268" r:id="rId26"/>
    <p:sldId id="269" r:id="rId27"/>
    <p:sldId id="286" r:id="rId28"/>
    <p:sldId id="265" r:id="rId29"/>
    <p:sldId id="270" r:id="rId30"/>
  </p:sldIdLst>
  <p:sldSz cx="9144000" cy="5143500" type="screen16x9"/>
  <p:notesSz cx="6797675" cy="9926638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D4FECE"/>
    <a:srgbClr val="ECFAD2"/>
    <a:srgbClr val="FFFFCC"/>
    <a:srgbClr val="CCFF99"/>
    <a:srgbClr val="66FFFF"/>
    <a:srgbClr val="FFCC66"/>
    <a:srgbClr val="FF9966"/>
    <a:srgbClr val="FF0000"/>
    <a:srgbClr val="93D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8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B3BEC-6762-4829-9552-4F3CB4EEE0E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0E6CC8C-6977-4C53-B693-32CECA0C74C0}">
      <dgm:prSet phldrT="[Text]"/>
      <dgm:spPr/>
      <dgm:t>
        <a:bodyPr/>
        <a:lstStyle/>
        <a:p>
          <a:r>
            <a:rPr lang="de-DE" dirty="0"/>
            <a:t>Spurenstoffe</a:t>
          </a:r>
        </a:p>
      </dgm:t>
    </dgm:pt>
    <dgm:pt modelId="{4891E5E4-1341-4B7D-9DE5-9332FBB224AC}" type="parTrans" cxnId="{DECB6F0D-1F92-40A5-AB16-138FB0E7CF5E}">
      <dgm:prSet/>
      <dgm:spPr/>
      <dgm:t>
        <a:bodyPr/>
        <a:lstStyle/>
        <a:p>
          <a:endParaRPr lang="de-DE"/>
        </a:p>
      </dgm:t>
    </dgm:pt>
    <dgm:pt modelId="{0F1CA671-DDF0-441F-B674-3339BFD94453}" type="sibTrans" cxnId="{DECB6F0D-1F92-40A5-AB16-138FB0E7CF5E}">
      <dgm:prSet/>
      <dgm:spPr/>
      <dgm:t>
        <a:bodyPr/>
        <a:lstStyle/>
        <a:p>
          <a:endParaRPr lang="de-DE"/>
        </a:p>
      </dgm:t>
    </dgm:pt>
    <dgm:pt modelId="{E085703F-D6C4-42D3-B5DD-C6E40BC3653F}">
      <dgm:prSet phldrT="[Text]"/>
      <dgm:spPr/>
      <dgm:t>
        <a:bodyPr/>
        <a:lstStyle/>
        <a:p>
          <a:r>
            <a:rPr lang="de-DE" dirty="0"/>
            <a:t>Vorgaben der Gesetzgebung</a:t>
          </a:r>
        </a:p>
      </dgm:t>
    </dgm:pt>
    <dgm:pt modelId="{65128A4A-101C-46B9-A7B4-6AE323527825}" type="parTrans" cxnId="{420CB2BD-F06F-4EF3-9D81-F22A04463D36}">
      <dgm:prSet/>
      <dgm:spPr/>
      <dgm:t>
        <a:bodyPr/>
        <a:lstStyle/>
        <a:p>
          <a:endParaRPr lang="de-DE"/>
        </a:p>
      </dgm:t>
    </dgm:pt>
    <dgm:pt modelId="{F6100AC8-F0B2-4535-8982-629BBEF796AD}" type="sibTrans" cxnId="{420CB2BD-F06F-4EF3-9D81-F22A04463D36}">
      <dgm:prSet/>
      <dgm:spPr/>
      <dgm:t>
        <a:bodyPr/>
        <a:lstStyle/>
        <a:p>
          <a:endParaRPr lang="de-DE"/>
        </a:p>
      </dgm:t>
    </dgm:pt>
    <dgm:pt modelId="{E18891E1-6854-4245-98B0-9450F76E83FF}">
      <dgm:prSet phldrT="[Text]"/>
      <dgm:spPr/>
      <dgm:t>
        <a:bodyPr/>
        <a:lstStyle/>
        <a:p>
          <a:r>
            <a:rPr lang="de-DE" dirty="0"/>
            <a:t>Anspruch an die Analytik</a:t>
          </a:r>
        </a:p>
      </dgm:t>
    </dgm:pt>
    <dgm:pt modelId="{AA79C43C-40A5-4AEE-964B-988EDFEE6D0F}" type="parTrans" cxnId="{D73BAE2B-FF2A-41DE-9FD1-B75D94DA4D3F}">
      <dgm:prSet/>
      <dgm:spPr/>
      <dgm:t>
        <a:bodyPr/>
        <a:lstStyle/>
        <a:p>
          <a:endParaRPr lang="de-DE"/>
        </a:p>
      </dgm:t>
    </dgm:pt>
    <dgm:pt modelId="{53BC34B7-BFFB-46B4-948C-4C8DF0FFCF59}" type="sibTrans" cxnId="{D73BAE2B-FF2A-41DE-9FD1-B75D94DA4D3F}">
      <dgm:prSet/>
      <dgm:spPr/>
      <dgm:t>
        <a:bodyPr/>
        <a:lstStyle/>
        <a:p>
          <a:endParaRPr lang="de-DE"/>
        </a:p>
      </dgm:t>
    </dgm:pt>
    <dgm:pt modelId="{171C0CB0-7832-4FE1-91AC-27AD9B50DCD4}">
      <dgm:prSet phldrT="[Text]"/>
      <dgm:spPr/>
      <dgm:t>
        <a:bodyPr/>
        <a:lstStyle/>
        <a:p>
          <a:r>
            <a:rPr lang="de-DE" dirty="0"/>
            <a:t>Umsetzung  bei FEO</a:t>
          </a:r>
        </a:p>
      </dgm:t>
    </dgm:pt>
    <dgm:pt modelId="{301A62E0-C20C-4CC7-BE18-B6D79CA51DD6}" type="parTrans" cxnId="{DD92E9BC-CF8F-4254-AF46-2FC871D66FC3}">
      <dgm:prSet/>
      <dgm:spPr/>
      <dgm:t>
        <a:bodyPr/>
        <a:lstStyle/>
        <a:p>
          <a:endParaRPr lang="de-DE"/>
        </a:p>
      </dgm:t>
    </dgm:pt>
    <dgm:pt modelId="{CB49E4E6-AC09-47B5-87F8-0F11834A6023}" type="sibTrans" cxnId="{DD92E9BC-CF8F-4254-AF46-2FC871D66FC3}">
      <dgm:prSet/>
      <dgm:spPr/>
      <dgm:t>
        <a:bodyPr/>
        <a:lstStyle/>
        <a:p>
          <a:endParaRPr lang="de-DE"/>
        </a:p>
      </dgm:t>
    </dgm:pt>
    <dgm:pt modelId="{5F9507CB-EFD3-4688-A261-E6C20D554F27}" type="pres">
      <dgm:prSet presAssocID="{83BB3BEC-6762-4829-9552-4F3CB4EEE0EC}" presName="arrowDiagram" presStyleCnt="0">
        <dgm:presLayoutVars>
          <dgm:chMax val="5"/>
          <dgm:dir/>
          <dgm:resizeHandles val="exact"/>
        </dgm:presLayoutVars>
      </dgm:prSet>
      <dgm:spPr/>
    </dgm:pt>
    <dgm:pt modelId="{2B611968-6C9E-4C57-8011-4DF4FF6339D0}" type="pres">
      <dgm:prSet presAssocID="{83BB3BEC-6762-4829-9552-4F3CB4EEE0EC}" presName="arrow" presStyleLbl="bgShp" presStyleIdx="0" presStyleCnt="1" custScaleX="105618"/>
      <dgm:spPr/>
    </dgm:pt>
    <dgm:pt modelId="{85BDAC7A-3EF3-4054-A0B6-343EB8D9E3FC}" type="pres">
      <dgm:prSet presAssocID="{83BB3BEC-6762-4829-9552-4F3CB4EEE0EC}" presName="arrowDiagram4" presStyleCnt="0"/>
      <dgm:spPr/>
    </dgm:pt>
    <dgm:pt modelId="{EF43F21A-CC70-4D38-B3FE-22DD53EFED8A}" type="pres">
      <dgm:prSet presAssocID="{90E6CC8C-6977-4C53-B693-32CECA0C74C0}" presName="bullet4a" presStyleLbl="node1" presStyleIdx="0" presStyleCnt="4"/>
      <dgm:spPr/>
    </dgm:pt>
    <dgm:pt modelId="{F845849F-0A57-46EF-905B-106822A46D41}" type="pres">
      <dgm:prSet presAssocID="{90E6CC8C-6977-4C53-B693-32CECA0C74C0}" presName="textBox4a" presStyleLbl="revTx" presStyleIdx="0" presStyleCnt="4">
        <dgm:presLayoutVars>
          <dgm:bulletEnabled val="1"/>
        </dgm:presLayoutVars>
      </dgm:prSet>
      <dgm:spPr/>
    </dgm:pt>
    <dgm:pt modelId="{8C3EE53D-FFD7-462D-812A-25D9301AEBD9}" type="pres">
      <dgm:prSet presAssocID="{E085703F-D6C4-42D3-B5DD-C6E40BC3653F}" presName="bullet4b" presStyleLbl="node1" presStyleIdx="1" presStyleCnt="4"/>
      <dgm:spPr/>
    </dgm:pt>
    <dgm:pt modelId="{8CA7BA12-B6EA-4A79-B176-472E6049475F}" type="pres">
      <dgm:prSet presAssocID="{E085703F-D6C4-42D3-B5DD-C6E40BC3653F}" presName="textBox4b" presStyleLbl="revTx" presStyleIdx="1" presStyleCnt="4">
        <dgm:presLayoutVars>
          <dgm:bulletEnabled val="1"/>
        </dgm:presLayoutVars>
      </dgm:prSet>
      <dgm:spPr/>
    </dgm:pt>
    <dgm:pt modelId="{3E63D54C-96DE-473C-BF74-DBC22F5294FE}" type="pres">
      <dgm:prSet presAssocID="{E18891E1-6854-4245-98B0-9450F76E83FF}" presName="bullet4c" presStyleLbl="node1" presStyleIdx="2" presStyleCnt="4"/>
      <dgm:spPr/>
    </dgm:pt>
    <dgm:pt modelId="{F60CE3CF-3D18-4B2B-82F2-77057D8ECF55}" type="pres">
      <dgm:prSet presAssocID="{E18891E1-6854-4245-98B0-9450F76E83FF}" presName="textBox4c" presStyleLbl="revTx" presStyleIdx="2" presStyleCnt="4">
        <dgm:presLayoutVars>
          <dgm:bulletEnabled val="1"/>
        </dgm:presLayoutVars>
      </dgm:prSet>
      <dgm:spPr/>
    </dgm:pt>
    <dgm:pt modelId="{3A91E0DA-1911-4F5C-946C-F2D897623466}" type="pres">
      <dgm:prSet presAssocID="{171C0CB0-7832-4FE1-91AC-27AD9B50DCD4}" presName="bullet4d" presStyleLbl="node1" presStyleIdx="3" presStyleCnt="4"/>
      <dgm:spPr/>
    </dgm:pt>
    <dgm:pt modelId="{70B4E891-EB3F-4186-86BB-209AC2D9E0CD}" type="pres">
      <dgm:prSet presAssocID="{171C0CB0-7832-4FE1-91AC-27AD9B50DCD4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DECB6F0D-1F92-40A5-AB16-138FB0E7CF5E}" srcId="{83BB3BEC-6762-4829-9552-4F3CB4EEE0EC}" destId="{90E6CC8C-6977-4C53-B693-32CECA0C74C0}" srcOrd="0" destOrd="0" parTransId="{4891E5E4-1341-4B7D-9DE5-9332FBB224AC}" sibTransId="{0F1CA671-DDF0-441F-B674-3339BFD94453}"/>
    <dgm:cxn modelId="{8E43D710-CA81-4E32-970D-4C654BC5F83C}" type="presOf" srcId="{171C0CB0-7832-4FE1-91AC-27AD9B50DCD4}" destId="{70B4E891-EB3F-4186-86BB-209AC2D9E0CD}" srcOrd="0" destOrd="0" presId="urn:microsoft.com/office/officeart/2005/8/layout/arrow2"/>
    <dgm:cxn modelId="{D73BAE2B-FF2A-41DE-9FD1-B75D94DA4D3F}" srcId="{83BB3BEC-6762-4829-9552-4F3CB4EEE0EC}" destId="{E18891E1-6854-4245-98B0-9450F76E83FF}" srcOrd="2" destOrd="0" parTransId="{AA79C43C-40A5-4AEE-964B-988EDFEE6D0F}" sibTransId="{53BC34B7-BFFB-46B4-948C-4C8DF0FFCF59}"/>
    <dgm:cxn modelId="{744F7232-95C4-4EB7-AADD-5F7893EA3065}" type="presOf" srcId="{E085703F-D6C4-42D3-B5DD-C6E40BC3653F}" destId="{8CA7BA12-B6EA-4A79-B176-472E6049475F}" srcOrd="0" destOrd="0" presId="urn:microsoft.com/office/officeart/2005/8/layout/arrow2"/>
    <dgm:cxn modelId="{6098C633-A5A7-48F9-A08D-F5FEA5170486}" type="presOf" srcId="{E18891E1-6854-4245-98B0-9450F76E83FF}" destId="{F60CE3CF-3D18-4B2B-82F2-77057D8ECF55}" srcOrd="0" destOrd="0" presId="urn:microsoft.com/office/officeart/2005/8/layout/arrow2"/>
    <dgm:cxn modelId="{1C4D9E3E-2B04-4CDA-8534-5C5EECBD7C60}" type="presOf" srcId="{83BB3BEC-6762-4829-9552-4F3CB4EEE0EC}" destId="{5F9507CB-EFD3-4688-A261-E6C20D554F27}" srcOrd="0" destOrd="0" presId="urn:microsoft.com/office/officeart/2005/8/layout/arrow2"/>
    <dgm:cxn modelId="{BA0ADF61-5310-472C-8511-00237E33C01A}" type="presOf" srcId="{90E6CC8C-6977-4C53-B693-32CECA0C74C0}" destId="{F845849F-0A57-46EF-905B-106822A46D41}" srcOrd="0" destOrd="0" presId="urn:microsoft.com/office/officeart/2005/8/layout/arrow2"/>
    <dgm:cxn modelId="{DD92E9BC-CF8F-4254-AF46-2FC871D66FC3}" srcId="{83BB3BEC-6762-4829-9552-4F3CB4EEE0EC}" destId="{171C0CB0-7832-4FE1-91AC-27AD9B50DCD4}" srcOrd="3" destOrd="0" parTransId="{301A62E0-C20C-4CC7-BE18-B6D79CA51DD6}" sibTransId="{CB49E4E6-AC09-47B5-87F8-0F11834A6023}"/>
    <dgm:cxn modelId="{420CB2BD-F06F-4EF3-9D81-F22A04463D36}" srcId="{83BB3BEC-6762-4829-9552-4F3CB4EEE0EC}" destId="{E085703F-D6C4-42D3-B5DD-C6E40BC3653F}" srcOrd="1" destOrd="0" parTransId="{65128A4A-101C-46B9-A7B4-6AE323527825}" sibTransId="{F6100AC8-F0B2-4535-8982-629BBEF796AD}"/>
    <dgm:cxn modelId="{59A1DA1D-611A-4BD1-BF47-02B73F2C4722}" type="presParOf" srcId="{5F9507CB-EFD3-4688-A261-E6C20D554F27}" destId="{2B611968-6C9E-4C57-8011-4DF4FF6339D0}" srcOrd="0" destOrd="0" presId="urn:microsoft.com/office/officeart/2005/8/layout/arrow2"/>
    <dgm:cxn modelId="{40871CE4-4597-4743-8455-9DB7661087A2}" type="presParOf" srcId="{5F9507CB-EFD3-4688-A261-E6C20D554F27}" destId="{85BDAC7A-3EF3-4054-A0B6-343EB8D9E3FC}" srcOrd="1" destOrd="0" presId="urn:microsoft.com/office/officeart/2005/8/layout/arrow2"/>
    <dgm:cxn modelId="{396ED03B-DC68-4D11-A095-D8F01F0AC815}" type="presParOf" srcId="{85BDAC7A-3EF3-4054-A0B6-343EB8D9E3FC}" destId="{EF43F21A-CC70-4D38-B3FE-22DD53EFED8A}" srcOrd="0" destOrd="0" presId="urn:microsoft.com/office/officeart/2005/8/layout/arrow2"/>
    <dgm:cxn modelId="{A3919C1B-E7E7-4DC3-8A1B-1863D5ABA5BD}" type="presParOf" srcId="{85BDAC7A-3EF3-4054-A0B6-343EB8D9E3FC}" destId="{F845849F-0A57-46EF-905B-106822A46D41}" srcOrd="1" destOrd="0" presId="urn:microsoft.com/office/officeart/2005/8/layout/arrow2"/>
    <dgm:cxn modelId="{22B738BB-BD74-4808-8648-C58FE0AF0771}" type="presParOf" srcId="{85BDAC7A-3EF3-4054-A0B6-343EB8D9E3FC}" destId="{8C3EE53D-FFD7-462D-812A-25D9301AEBD9}" srcOrd="2" destOrd="0" presId="urn:microsoft.com/office/officeart/2005/8/layout/arrow2"/>
    <dgm:cxn modelId="{86A4FA39-EAA4-4198-AC25-BCBE030A2D6B}" type="presParOf" srcId="{85BDAC7A-3EF3-4054-A0B6-343EB8D9E3FC}" destId="{8CA7BA12-B6EA-4A79-B176-472E6049475F}" srcOrd="3" destOrd="0" presId="urn:microsoft.com/office/officeart/2005/8/layout/arrow2"/>
    <dgm:cxn modelId="{0A6002EC-D493-45A0-9B4B-8D9DD20F1774}" type="presParOf" srcId="{85BDAC7A-3EF3-4054-A0B6-343EB8D9E3FC}" destId="{3E63D54C-96DE-473C-BF74-DBC22F5294FE}" srcOrd="4" destOrd="0" presId="urn:microsoft.com/office/officeart/2005/8/layout/arrow2"/>
    <dgm:cxn modelId="{6D9C37D0-297A-41D4-A38D-6FE322F3D43B}" type="presParOf" srcId="{85BDAC7A-3EF3-4054-A0B6-343EB8D9E3FC}" destId="{F60CE3CF-3D18-4B2B-82F2-77057D8ECF55}" srcOrd="5" destOrd="0" presId="urn:microsoft.com/office/officeart/2005/8/layout/arrow2"/>
    <dgm:cxn modelId="{A32D6266-5A7A-4D5B-A7A4-F3CB3B464296}" type="presParOf" srcId="{85BDAC7A-3EF3-4054-A0B6-343EB8D9E3FC}" destId="{3A91E0DA-1911-4F5C-946C-F2D897623466}" srcOrd="6" destOrd="0" presId="urn:microsoft.com/office/officeart/2005/8/layout/arrow2"/>
    <dgm:cxn modelId="{8C26F2AD-2519-4F1B-B531-BCDEE33C72EF}" type="presParOf" srcId="{85BDAC7A-3EF3-4054-A0B6-343EB8D9E3FC}" destId="{70B4E891-EB3F-4186-86BB-209AC2D9E0C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11968-6C9E-4C57-8011-4DF4FF6339D0}">
      <dsp:nvSpPr>
        <dsp:cNvPr id="0" name=""/>
        <dsp:cNvSpPr/>
      </dsp:nvSpPr>
      <dsp:spPr>
        <a:xfrm>
          <a:off x="13" y="0"/>
          <a:ext cx="7251052" cy="429084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3F21A-CC70-4D38-B3FE-22DD53EFED8A}">
      <dsp:nvSpPr>
        <dsp:cNvPr id="0" name=""/>
        <dsp:cNvSpPr/>
      </dsp:nvSpPr>
      <dsp:spPr>
        <a:xfrm>
          <a:off x="869098" y="3190674"/>
          <a:ext cx="157903" cy="157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5849F-0A57-46EF-905B-106822A46D41}">
      <dsp:nvSpPr>
        <dsp:cNvPr id="0" name=""/>
        <dsp:cNvSpPr/>
      </dsp:nvSpPr>
      <dsp:spPr>
        <a:xfrm>
          <a:off x="948050" y="3269626"/>
          <a:ext cx="1173976" cy="1021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7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Spurenstoffe</a:t>
          </a:r>
        </a:p>
      </dsp:txBody>
      <dsp:txXfrm>
        <a:off x="948050" y="3269626"/>
        <a:ext cx="1173976" cy="1021221"/>
      </dsp:txXfrm>
    </dsp:sp>
    <dsp:sp modelId="{8C3EE53D-FFD7-462D-812A-25D9301AEBD9}">
      <dsp:nvSpPr>
        <dsp:cNvPr id="0" name=""/>
        <dsp:cNvSpPr/>
      </dsp:nvSpPr>
      <dsp:spPr>
        <a:xfrm>
          <a:off x="1984719" y="2192623"/>
          <a:ext cx="274614" cy="274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7BA12-B6EA-4A79-B176-472E6049475F}">
      <dsp:nvSpPr>
        <dsp:cNvPr id="0" name=""/>
        <dsp:cNvSpPr/>
      </dsp:nvSpPr>
      <dsp:spPr>
        <a:xfrm>
          <a:off x="2122026" y="2329930"/>
          <a:ext cx="1441724" cy="1960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1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Vorgaben der Gesetzgebung</a:t>
          </a:r>
        </a:p>
      </dsp:txBody>
      <dsp:txXfrm>
        <a:off x="2122026" y="2329930"/>
        <a:ext cx="1441724" cy="1960917"/>
      </dsp:txXfrm>
    </dsp:sp>
    <dsp:sp modelId="{3E63D54C-96DE-473C-BF74-DBC22F5294FE}">
      <dsp:nvSpPr>
        <dsp:cNvPr id="0" name=""/>
        <dsp:cNvSpPr/>
      </dsp:nvSpPr>
      <dsp:spPr>
        <a:xfrm>
          <a:off x="3409280" y="1457171"/>
          <a:ext cx="363863" cy="363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CE3CF-3D18-4B2B-82F2-77057D8ECF55}">
      <dsp:nvSpPr>
        <dsp:cNvPr id="0" name=""/>
        <dsp:cNvSpPr/>
      </dsp:nvSpPr>
      <dsp:spPr>
        <a:xfrm>
          <a:off x="3591212" y="1639103"/>
          <a:ext cx="1441724" cy="265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804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Anspruch an die Analytik</a:t>
          </a:r>
        </a:p>
      </dsp:txBody>
      <dsp:txXfrm>
        <a:off x="3591212" y="1639103"/>
        <a:ext cx="1441724" cy="2651744"/>
      </dsp:txXfrm>
    </dsp:sp>
    <dsp:sp modelId="{3A91E0DA-1911-4F5C-946C-F2D897623466}">
      <dsp:nvSpPr>
        <dsp:cNvPr id="0" name=""/>
        <dsp:cNvSpPr/>
      </dsp:nvSpPr>
      <dsp:spPr>
        <a:xfrm>
          <a:off x="4960851" y="970589"/>
          <a:ext cx="487440" cy="487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4E891-EB3F-4186-86BB-209AC2D9E0CD}">
      <dsp:nvSpPr>
        <dsp:cNvPr id="0" name=""/>
        <dsp:cNvSpPr/>
      </dsp:nvSpPr>
      <dsp:spPr>
        <a:xfrm>
          <a:off x="5204571" y="1214309"/>
          <a:ext cx="1441724" cy="307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285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Umsetzung  bei FEO</a:t>
          </a:r>
        </a:p>
      </dsp:txBody>
      <dsp:txXfrm>
        <a:off x="5204571" y="1214309"/>
        <a:ext cx="1441724" cy="3076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C125A-08BB-CA42-ACB8-821D428830C8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80070-7063-3749-9D88-3142A31F91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36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759" y="3004098"/>
            <a:ext cx="5926416" cy="818514"/>
          </a:xfrm>
        </p:spPr>
        <p:txBody>
          <a:bodyPr anchor="t" anchorCtr="0">
            <a:normAutofit/>
          </a:bodyPr>
          <a:lstStyle>
            <a:lvl1pPr algn="l">
              <a:lnSpc>
                <a:spcPts val="32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758" y="3901678"/>
            <a:ext cx="5926417" cy="524272"/>
          </a:xfr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D503C3-4C06-45CE-959D-3AA749AE9A5A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FEO in brief words ― Dr. Dirk Brinschwitz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44F71E-8461-4546-82FF-D2C4BAE2697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A4E772-56C8-304F-B635-CE1A3C4E2B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6635" y="152255"/>
            <a:ext cx="2380996" cy="16929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7FF0DCB-DBBE-1E47-B0F7-05DF51E525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70314" y="2316939"/>
            <a:ext cx="2801055" cy="50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7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mit Inhalt - Fusszeil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5371C56-1D01-714C-BD60-E8FB692E2934}"/>
              </a:ext>
            </a:extLst>
          </p:cNvPr>
          <p:cNvSpPr/>
          <p:nvPr userDrawn="1"/>
        </p:nvSpPr>
        <p:spPr>
          <a:xfrm>
            <a:off x="0" y="4840288"/>
            <a:ext cx="9144000" cy="30351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201" y="1236663"/>
            <a:ext cx="2084200" cy="31892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974CE1-04B2-4ADC-9206-4138746577E9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FEO in brief words ― Dr. Dirk Brinschwitz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44F71E-8461-4546-82FF-D2C4BAE2697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B2CFF6-D9C8-0A4F-8CB6-8EE46A6E8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2527" y="-53241"/>
            <a:ext cx="2866874" cy="848055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55D121E-4D61-7543-93E4-88285F349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312" y="1236663"/>
            <a:ext cx="5166000" cy="318928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8171E72B-106B-D54C-9AEA-F549C81622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516247"/>
            <a:ext cx="688975" cy="46038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8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sz="800"/>
              <a:t>Linie anpassen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526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- Fusszeil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4280F5D6-8359-9044-A8FA-AF06D40A674E}"/>
              </a:ext>
            </a:extLst>
          </p:cNvPr>
          <p:cNvSpPr/>
          <p:nvPr userDrawn="1"/>
        </p:nvSpPr>
        <p:spPr>
          <a:xfrm>
            <a:off x="0" y="4840288"/>
            <a:ext cx="9144000" cy="30351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DD0880-EF69-41F3-B992-3BE3DE8886A4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FEO in brief words ― Dr. Dirk Brinschwitz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44F71E-8461-4546-82FF-D2C4BAE2697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B2CFF6-D9C8-0A4F-8CB6-8EE46A6E8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2527" y="-53241"/>
            <a:ext cx="2866874" cy="848055"/>
          </a:xfrm>
          <a:prstGeom prst="rect">
            <a:avLst/>
          </a:prstGeom>
        </p:spPr>
      </p:pic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B24CCD6D-4F35-1F4E-A5DA-FC107CA0A147}"/>
              </a:ext>
            </a:extLst>
          </p:cNvPr>
          <p:cNvCxnSpPr/>
          <p:nvPr userDrawn="1"/>
        </p:nvCxnSpPr>
        <p:spPr>
          <a:xfrm>
            <a:off x="468313" y="4830598"/>
            <a:ext cx="8412162" cy="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55D121E-4D61-7543-93E4-88285F349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313" y="1236663"/>
            <a:ext cx="8193087" cy="318928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0B037A4-E961-7D4B-806C-D0A59CBA04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487333"/>
            <a:ext cx="8193087" cy="343430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9DC963E8-721E-6D4D-B1A7-E619C59E1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516247"/>
            <a:ext cx="688975" cy="46038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8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sz="800"/>
              <a:t>Linie anpassen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17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759" y="3004098"/>
            <a:ext cx="5926416" cy="818514"/>
          </a:xfrm>
        </p:spPr>
        <p:txBody>
          <a:bodyPr anchor="t" anchorCtr="0">
            <a:normAutofit/>
          </a:bodyPr>
          <a:lstStyle>
            <a:lvl1pPr algn="l">
              <a:lnSpc>
                <a:spcPts val="3200"/>
              </a:lnSpc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758" y="3901678"/>
            <a:ext cx="5926417" cy="524272"/>
          </a:xfr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51A8658-B5B4-4C34-B2B6-E5E9D5431D69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FEO in brief words ― Dr. Dirk Brinschwitz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44F71E-8461-4546-82FF-D2C4BAE2697F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C8C295C1-1189-F94B-859D-2A88704F07BD}"/>
              </a:ext>
            </a:extLst>
          </p:cNvPr>
          <p:cNvCxnSpPr/>
          <p:nvPr userDrawn="1"/>
        </p:nvCxnSpPr>
        <p:spPr>
          <a:xfrm>
            <a:off x="468313" y="4830598"/>
            <a:ext cx="8412162" cy="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7FDE3C65-831C-FA47-8EBC-F59284A0FD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2527" y="-53241"/>
            <a:ext cx="2866874" cy="8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2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weiss - Fusszeil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C849027-4F0E-2E47-82A4-9F4F3F4FE07D}"/>
              </a:ext>
            </a:extLst>
          </p:cNvPr>
          <p:cNvSpPr/>
          <p:nvPr userDrawn="1"/>
        </p:nvSpPr>
        <p:spPr>
          <a:xfrm>
            <a:off x="0" y="4840288"/>
            <a:ext cx="9144000" cy="30351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759" y="3004098"/>
            <a:ext cx="5926416" cy="818514"/>
          </a:xfrm>
        </p:spPr>
        <p:txBody>
          <a:bodyPr anchor="t" anchorCtr="0">
            <a:normAutofit/>
          </a:bodyPr>
          <a:lstStyle>
            <a:lvl1pPr algn="l">
              <a:lnSpc>
                <a:spcPts val="3200"/>
              </a:lnSpc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758" y="3901678"/>
            <a:ext cx="5926417" cy="524272"/>
          </a:xfr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2D5970-F615-408E-A9B7-50B213B89EB4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FEO in brief words ― Dr. Dirk Brinschwitz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44F71E-8461-4546-82FF-D2C4BAE2697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7D755A3-C2DD-714F-9EEA-27052A6428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2527" y="-53241"/>
            <a:ext cx="2866874" cy="8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13" y="215324"/>
            <a:ext cx="6011863" cy="786858"/>
          </a:xfrm>
        </p:spPr>
        <p:txBody>
          <a:bodyPr/>
          <a:lstStyle>
            <a:lvl1pPr>
              <a:defRPr u="none"/>
            </a:lvl1pPr>
          </a:lstStyle>
          <a:p>
            <a:r>
              <a:rPr lang="de-DE"/>
              <a:t>Mastertitelformat bearbeiten</a:t>
            </a:r>
            <a:br>
              <a:rPr lang="de-DE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431D56-C1BA-458F-B861-F22BC4F9C8CB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FEO in brief words ― Dr. Dirk Brinschwitz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B2CFF6-D9C8-0A4F-8CB6-8EE46A6E8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2527" y="-53241"/>
            <a:ext cx="2866874" cy="848055"/>
          </a:xfrm>
          <a:prstGeom prst="rect">
            <a:avLst/>
          </a:prstGeom>
        </p:spPr>
      </p:pic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B24CCD6D-4F35-1F4E-A5DA-FC107CA0A147}"/>
              </a:ext>
            </a:extLst>
          </p:cNvPr>
          <p:cNvCxnSpPr/>
          <p:nvPr userDrawn="1"/>
        </p:nvCxnSpPr>
        <p:spPr>
          <a:xfrm>
            <a:off x="468313" y="4830598"/>
            <a:ext cx="8412162" cy="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DD188B7-18A6-CC41-9A0F-647543A34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516247"/>
            <a:ext cx="688975" cy="46038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8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sz="800"/>
              <a:t>Linie anpassen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11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236663"/>
            <a:ext cx="3713394" cy="31892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94AA-753D-4ECE-B93F-93334E4D0A5C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FEO in brief words ― Dr. Dirk Brinschwitz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B2CFF6-D9C8-0A4F-8CB6-8EE46A6E8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2527" y="-53241"/>
            <a:ext cx="2866874" cy="848055"/>
          </a:xfrm>
          <a:prstGeom prst="rect">
            <a:avLst/>
          </a:prstGeom>
        </p:spPr>
      </p:pic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B24CCD6D-4F35-1F4E-A5DA-FC107CA0A147}"/>
              </a:ext>
            </a:extLst>
          </p:cNvPr>
          <p:cNvCxnSpPr/>
          <p:nvPr userDrawn="1"/>
        </p:nvCxnSpPr>
        <p:spPr>
          <a:xfrm>
            <a:off x="468313" y="4830598"/>
            <a:ext cx="8412162" cy="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55D121E-4D61-7543-93E4-88285F349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7538" y="1236663"/>
            <a:ext cx="4233862" cy="318928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8171E72B-106B-D54C-9AEA-F549C81622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516247"/>
            <a:ext cx="688975" cy="46038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8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sz="800"/>
              <a:t>Linie anpassen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131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mit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8497" y="1236663"/>
            <a:ext cx="2082903" cy="31892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4AF4-1793-4428-8C5E-59B81C01666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FEO in brief words ― Dr. Dirk Brinschwitz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B2CFF6-D9C8-0A4F-8CB6-8EE46A6E8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2527" y="-53241"/>
            <a:ext cx="2866874" cy="848055"/>
          </a:xfrm>
          <a:prstGeom prst="rect">
            <a:avLst/>
          </a:prstGeom>
        </p:spPr>
      </p:pic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B24CCD6D-4F35-1F4E-A5DA-FC107CA0A147}"/>
              </a:ext>
            </a:extLst>
          </p:cNvPr>
          <p:cNvCxnSpPr/>
          <p:nvPr userDrawn="1"/>
        </p:nvCxnSpPr>
        <p:spPr>
          <a:xfrm>
            <a:off x="468313" y="4830598"/>
            <a:ext cx="8412162" cy="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55D121E-4D61-7543-93E4-88285F349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313" y="1236663"/>
            <a:ext cx="5164843" cy="318928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8171E72B-106B-D54C-9AEA-F549C81622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516247"/>
            <a:ext cx="688975" cy="46038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8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sz="800"/>
              <a:t>Linie anpassen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256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29DE-5FEC-4BC0-8BE8-F03B8A9B08B7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FEO in brief words ― Dr. Dirk Brinschwitz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B2CFF6-D9C8-0A4F-8CB6-8EE46A6E8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2527" y="-53241"/>
            <a:ext cx="2866874" cy="848055"/>
          </a:xfrm>
          <a:prstGeom prst="rect">
            <a:avLst/>
          </a:prstGeom>
        </p:spPr>
      </p:pic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B24CCD6D-4F35-1F4E-A5DA-FC107CA0A147}"/>
              </a:ext>
            </a:extLst>
          </p:cNvPr>
          <p:cNvCxnSpPr/>
          <p:nvPr userDrawn="1"/>
        </p:nvCxnSpPr>
        <p:spPr>
          <a:xfrm>
            <a:off x="468313" y="4830598"/>
            <a:ext cx="8412162" cy="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55D121E-4D61-7543-93E4-88285F349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313" y="1236663"/>
            <a:ext cx="8193087" cy="318928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0B037A4-E961-7D4B-806C-D0A59CBA04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425950"/>
            <a:ext cx="8193087" cy="404813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9DC963E8-721E-6D4D-B1A7-E619C59E1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516247"/>
            <a:ext cx="688975" cy="46038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8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sz="800"/>
              <a:t>Linie anpassen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236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Fusszeile bla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40D7091-755A-8544-9E2D-7E799C17BF83}"/>
              </a:ext>
            </a:extLst>
          </p:cNvPr>
          <p:cNvSpPr/>
          <p:nvPr userDrawn="1"/>
        </p:nvSpPr>
        <p:spPr>
          <a:xfrm>
            <a:off x="0" y="4840288"/>
            <a:ext cx="9144000" cy="30351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13" y="215324"/>
            <a:ext cx="6011863" cy="786858"/>
          </a:xfrm>
        </p:spPr>
        <p:txBody>
          <a:bodyPr/>
          <a:lstStyle>
            <a:lvl1pPr>
              <a:defRPr u="none"/>
            </a:lvl1pPr>
          </a:lstStyle>
          <a:p>
            <a:r>
              <a:rPr lang="de-DE"/>
              <a:t>Mastertitelformat bearbeiten</a:t>
            </a:r>
            <a:br>
              <a:rPr lang="de-DE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AC4746-298E-4DFE-B0A8-69F328D404E1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FEO in brief words ― Dr. Dirk Brinschwitz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44F71E-8461-4546-82FF-D2C4BAE2697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B2CFF6-D9C8-0A4F-8CB6-8EE46A6E8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2527" y="-53241"/>
            <a:ext cx="2866874" cy="848055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DD188B7-18A6-CC41-9A0F-647543A34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516247"/>
            <a:ext cx="688975" cy="46038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8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sz="800"/>
              <a:t>Linie anpassen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98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Bild - Fusszeil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5371C56-1D01-714C-BD60-E8FB692E2934}"/>
              </a:ext>
            </a:extLst>
          </p:cNvPr>
          <p:cNvSpPr/>
          <p:nvPr userDrawn="1"/>
        </p:nvSpPr>
        <p:spPr>
          <a:xfrm>
            <a:off x="0" y="4840288"/>
            <a:ext cx="9144000" cy="30351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236663"/>
            <a:ext cx="3713394" cy="31892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947376-3101-4837-928E-C38AE9C7C652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FEO in brief words ― Dr. Dirk Brinschwitz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44F71E-8461-4546-82FF-D2C4BAE2697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B2CFF6-D9C8-0A4F-8CB6-8EE46A6E8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2527" y="-53241"/>
            <a:ext cx="2866874" cy="848055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55D121E-4D61-7543-93E4-88285F349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7538" y="1236663"/>
            <a:ext cx="4233862" cy="318928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8171E72B-106B-D54C-9AEA-F549C81622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516247"/>
            <a:ext cx="688975" cy="46038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8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sz="800"/>
              <a:t>Linie anpassen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626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215324"/>
            <a:ext cx="6011863" cy="7868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/>
              <a:t>Mastertitelformat bearbeiten</a:t>
            </a:r>
            <a:br>
              <a:rPr lang="de-DE"/>
            </a:br>
            <a:br>
              <a:rPr lang="de-DE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236663"/>
            <a:ext cx="8193087" cy="3189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Mastertextformat bearbeiten
Zweite Ebene
</a:t>
            </a:r>
            <a:r>
              <a:rPr lang="de-DE" sz="1600"/>
              <a:t>Dritte Ebene</a:t>
            </a:r>
            <a:r>
              <a:rPr lang="de-DE"/>
              <a:t>
</a:t>
            </a:r>
            <a:r>
              <a:rPr lang="de-DE" sz="1400"/>
              <a:t>Vierte Ebene </a:t>
            </a:r>
            <a:r>
              <a:rPr lang="de-DE"/>
              <a:t>
</a:t>
            </a:r>
            <a:r>
              <a:rPr lang="de-DE" sz="1400" i="1">
                <a:solidFill>
                  <a:schemeClr val="accent1"/>
                </a:solidFill>
              </a:rPr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4135" y="4830599"/>
            <a:ext cx="2057400" cy="2519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fld id="{0E863A53-5640-444E-AEB7-D1D7B8EB0396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4840286"/>
            <a:ext cx="3086100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de-DE"/>
              <a:t>FEO in brief words ― Dr. Dirk Brinschwitz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9602" y="4830598"/>
            <a:ext cx="5808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de-DE"/>
              <a:t> Seite</a:t>
            </a:r>
            <a:fld id="{C044F71E-8461-4546-82FF-D2C4BAE26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18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80" r:id="rId3"/>
    <p:sldLayoutId id="2147483662" r:id="rId4"/>
    <p:sldLayoutId id="2147483672" r:id="rId5"/>
    <p:sldLayoutId id="2147483678" r:id="rId6"/>
    <p:sldLayoutId id="2147483673" r:id="rId7"/>
    <p:sldLayoutId id="2147483675" r:id="rId8"/>
    <p:sldLayoutId id="2147483676" r:id="rId9"/>
    <p:sldLayoutId id="2147483679" r:id="rId10"/>
    <p:sldLayoutId id="214748367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8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56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pos="2789" userDrawn="1">
          <p15:clr>
            <a:srgbClr val="F26B43"/>
          </p15:clr>
        </p15:guide>
        <p15:guide id="6" pos="2971" userDrawn="1">
          <p15:clr>
            <a:srgbClr val="F26B43"/>
          </p15:clr>
        </p15:guide>
        <p15:guide id="7" pos="1587" userDrawn="1">
          <p15:clr>
            <a:srgbClr val="F26B43"/>
          </p15:clr>
        </p15:guide>
        <p15:guide id="8" pos="4173" userDrawn="1">
          <p15:clr>
            <a:srgbClr val="F26B43"/>
          </p15:clr>
        </p15:guide>
        <p15:guide id="9" pos="1497" userDrawn="1">
          <p15:clr>
            <a:srgbClr val="F26B43"/>
          </p15:clr>
        </p15:guide>
        <p15:guide id="10" pos="1678" userDrawn="1">
          <p15:clr>
            <a:srgbClr val="F26B43"/>
          </p15:clr>
        </p15:guide>
        <p15:guide id="11" pos="4082" userDrawn="1">
          <p15:clr>
            <a:srgbClr val="F26B43"/>
          </p15:clr>
        </p15:guide>
        <p15:guide id="12" pos="4263" userDrawn="1">
          <p15:clr>
            <a:srgbClr val="F26B43"/>
          </p15:clr>
        </p15:guide>
        <p15:guide id="13" orient="horz" pos="3049" userDrawn="1">
          <p15:clr>
            <a:srgbClr val="F26B43"/>
          </p15:clr>
        </p15:guide>
        <p15:guide id="14" orient="horz" pos="779" userDrawn="1">
          <p15:clr>
            <a:srgbClr val="F26B43"/>
          </p15:clr>
        </p15:guide>
        <p15:guide id="15" orient="horz" pos="2788" userDrawn="1">
          <p15:clr>
            <a:srgbClr val="F26B43"/>
          </p15:clr>
        </p15:guide>
        <p15:guide id="16" pos="5594" userDrawn="1">
          <p15:clr>
            <a:srgbClr val="F26B43"/>
          </p15:clr>
        </p15:guide>
        <p15:guide id="17" orient="horz" pos="1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6903F-EAF3-D64E-8DBC-4F068C828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759" y="2880587"/>
            <a:ext cx="5926416" cy="1250862"/>
          </a:xfrm>
        </p:spPr>
        <p:txBody>
          <a:bodyPr>
            <a:normAutofit/>
          </a:bodyPr>
          <a:lstStyle/>
          <a:p>
            <a:r>
              <a:rPr lang="en-GB" dirty="0" err="1">
                <a:latin typeface="Montserrat"/>
              </a:rPr>
              <a:t>Vorgaben</a:t>
            </a:r>
            <a:r>
              <a:rPr lang="en-GB" dirty="0">
                <a:latin typeface="Montserrat"/>
              </a:rPr>
              <a:t>, </a:t>
            </a:r>
            <a:r>
              <a:rPr lang="en-GB" dirty="0" err="1">
                <a:latin typeface="Montserrat"/>
              </a:rPr>
              <a:t>Anregungen</a:t>
            </a:r>
            <a:r>
              <a:rPr lang="en-GB" dirty="0">
                <a:latin typeface="Montserrat"/>
              </a:rPr>
              <a:t> und </a:t>
            </a:r>
            <a:r>
              <a:rPr lang="en-GB" dirty="0" err="1">
                <a:latin typeface="Montserrat"/>
              </a:rPr>
              <a:t>praktischer</a:t>
            </a:r>
            <a:r>
              <a:rPr lang="en-GB" dirty="0">
                <a:latin typeface="Montserrat"/>
              </a:rPr>
              <a:t> </a:t>
            </a:r>
            <a:r>
              <a:rPr lang="en-GB" dirty="0" err="1">
                <a:latin typeface="Montserrat"/>
              </a:rPr>
              <a:t>Umsetungsrahmen</a:t>
            </a:r>
            <a:r>
              <a:rPr lang="en-GB" dirty="0">
                <a:latin typeface="Montserrat"/>
              </a:rPr>
              <a:t> der </a:t>
            </a:r>
            <a:r>
              <a:rPr lang="en-GB" dirty="0" err="1">
                <a:latin typeface="Montserrat"/>
              </a:rPr>
              <a:t>Spurenstoffmessung</a:t>
            </a:r>
            <a:endParaRPr lang="en-GB" dirty="0">
              <a:latin typeface="Montserrat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6DD9BF5-EDAC-D24D-9389-9270AC431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759" y="4222626"/>
            <a:ext cx="5926417" cy="52427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>
                <a:latin typeface="Roboto Medium"/>
                <a:ea typeface="Roboto Medium"/>
              </a:rPr>
              <a:t> Sven Schirrmeister, TQR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133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F588D-DFC0-AA31-3104-2CF36ED6A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30D0D-5555-68AC-7FA7-2F2DFC52A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Spurenstoffgruppen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9AFA76-5EB2-9BE9-FEA9-A0E581DC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51F1CA-4624-F978-11EC-8D9C279B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D5ADD3-2397-3395-2BEF-5E868272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10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519078-F197-B380-529F-85B4BA000A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E9B3F54-2921-EE98-4B69-C1515ECEC3D6}"/>
              </a:ext>
            </a:extLst>
          </p:cNvPr>
          <p:cNvSpPr txBox="1"/>
          <p:nvPr/>
        </p:nvSpPr>
        <p:spPr>
          <a:xfrm>
            <a:off x="376165" y="772007"/>
            <a:ext cx="44623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Welche Parametergruppen im Trinkwasser werden reguliert?</a:t>
            </a:r>
          </a:p>
        </p:txBody>
      </p:sp>
    </p:spTree>
    <p:extLst>
      <p:ext uri="{BB962C8B-B14F-4D97-AF65-F5344CB8AC3E}">
        <p14:creationId xmlns:p14="http://schemas.microsoft.com/office/powerpoint/2010/main" val="1792755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5B76F-2730-41FC-4CB8-2E8D9BFA0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94060-3407-FF72-2E5D-79C4D01E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Spurenstoffgruppen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F2F749-B01A-88D0-336C-263BBF0A5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0BC763-4AB0-2D06-681D-853A13A3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394094-7EAF-EA08-93D0-4097782F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11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288906C-C4DB-766F-7BB1-C378D1C748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8DE8A40-B73E-2B32-EE57-D213FF55ADB0}"/>
              </a:ext>
            </a:extLst>
          </p:cNvPr>
          <p:cNvSpPr txBox="1"/>
          <p:nvPr/>
        </p:nvSpPr>
        <p:spPr>
          <a:xfrm>
            <a:off x="376165" y="772007"/>
            <a:ext cx="44623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Welche Parametergruppen im Trinkwasser werden reguliert?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15FC411-A56F-80EA-9B3A-2781A03A1D35}"/>
              </a:ext>
            </a:extLst>
          </p:cNvPr>
          <p:cNvSpPr/>
          <p:nvPr/>
        </p:nvSpPr>
        <p:spPr>
          <a:xfrm>
            <a:off x="532109" y="2043712"/>
            <a:ext cx="850605" cy="7301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 </a:t>
            </a:r>
            <a:r>
              <a:rPr lang="de-DE" sz="1100" dirty="0" err="1"/>
              <a:t>phagen</a:t>
            </a:r>
            <a:endParaRPr lang="de-DE" sz="1100" dirty="0"/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Q</a:t>
            </a:r>
            <a:endParaRPr lang="de-DE" sz="1200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ACDF0672-8E59-8CB3-31AF-B740FCE5C065}"/>
              </a:ext>
            </a:extLst>
          </p:cNvPr>
          <p:cNvSpPr/>
          <p:nvPr/>
        </p:nvSpPr>
        <p:spPr>
          <a:xfrm>
            <a:off x="1382714" y="2043701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Schwer-metalle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R</a:t>
            </a:r>
            <a:endParaRPr lang="de-DE" sz="1200" dirty="0"/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2A45495B-61E3-74B6-C57D-CBCB82A4CD2F}"/>
              </a:ext>
            </a:extLst>
          </p:cNvPr>
          <p:cNvSpPr/>
          <p:nvPr/>
        </p:nvSpPr>
        <p:spPr>
          <a:xfrm>
            <a:off x="2233319" y="2060080"/>
            <a:ext cx="850605" cy="7301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Medika-mente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Q</a:t>
            </a:r>
            <a:endParaRPr lang="de-DE" sz="1200" dirty="0"/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A80D5E90-38A0-2FAE-8CD6-DE3FD4658B17}"/>
              </a:ext>
            </a:extLst>
          </p:cNvPr>
          <p:cNvSpPr/>
          <p:nvPr/>
        </p:nvSpPr>
        <p:spPr>
          <a:xfrm>
            <a:off x="2233318" y="2781993"/>
            <a:ext cx="850605" cy="7301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Metabolite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Q</a:t>
            </a:r>
            <a:endParaRPr lang="de-DE" sz="1200" dirty="0"/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93429A5B-2492-F358-A3EE-2B3B10C91D80}"/>
              </a:ext>
            </a:extLst>
          </p:cNvPr>
          <p:cNvSpPr/>
          <p:nvPr/>
        </p:nvSpPr>
        <p:spPr>
          <a:xfrm>
            <a:off x="2233317" y="3512095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PBSM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  <a:latin typeface="Webdings 2"/>
              </a:rPr>
              <a:t>(</a:t>
            </a:r>
            <a:r>
              <a:rPr lang="de-DE" sz="1100" dirty="0">
                <a:solidFill>
                  <a:schemeClr val="tx1"/>
                </a:solidFill>
                <a:latin typeface="Wingdings 2" panose="05020102010507070707" pitchFamily="18" charset="2"/>
              </a:rPr>
              <a:t>R</a:t>
            </a:r>
            <a:r>
              <a:rPr lang="de-DE" sz="1100" dirty="0">
                <a:solidFill>
                  <a:schemeClr val="tx1"/>
                </a:solidFill>
                <a:latin typeface="Webdings 2"/>
              </a:rPr>
              <a:t>)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ungenau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415281FA-D5AE-D603-39A1-DED189900F81}"/>
              </a:ext>
            </a:extLst>
          </p:cNvPr>
          <p:cNvSpPr/>
          <p:nvPr/>
        </p:nvSpPr>
        <p:spPr>
          <a:xfrm>
            <a:off x="1382714" y="3520285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Industrie chem</a:t>
            </a:r>
            <a:r>
              <a:rPr lang="de-DE" sz="1200" dirty="0"/>
              <a:t>.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R</a:t>
            </a:r>
            <a:endParaRPr lang="de-DE" sz="1200" dirty="0"/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FF0CFEDC-4CDF-3896-CD05-5A3DF01D7E0D}"/>
              </a:ext>
            </a:extLst>
          </p:cNvPr>
          <p:cNvSpPr/>
          <p:nvPr/>
        </p:nvSpPr>
        <p:spPr>
          <a:xfrm>
            <a:off x="532108" y="3507730"/>
            <a:ext cx="850605" cy="7301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PFAS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Q</a:t>
            </a:r>
            <a:endParaRPr lang="de-DE" sz="1200" dirty="0"/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DBC6451F-2860-4409-5FAD-710BD99BA721}"/>
              </a:ext>
            </a:extLst>
          </p:cNvPr>
          <p:cNvSpPr/>
          <p:nvPr/>
        </p:nvSpPr>
        <p:spPr>
          <a:xfrm>
            <a:off x="541080" y="2790172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Coliforme</a:t>
            </a:r>
          </a:p>
          <a:p>
            <a:pPr algn="ctr"/>
            <a:r>
              <a:rPr lang="de-DE" sz="1100" dirty="0"/>
              <a:t>E.Coli</a:t>
            </a:r>
          </a:p>
          <a:p>
            <a:pPr algn="ctr"/>
            <a:r>
              <a:rPr lang="de-DE" sz="1100" dirty="0">
                <a:latin typeface="Wingdings 2" panose="05020102010507070707" pitchFamily="18" charset="2"/>
              </a:rPr>
              <a:t>R</a:t>
            </a:r>
            <a:endParaRPr lang="de-DE" sz="11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A1328AA-B87F-AB8C-E908-339E03CD02FD}"/>
              </a:ext>
            </a:extLst>
          </p:cNvPr>
          <p:cNvSpPr txBox="1"/>
          <p:nvPr/>
        </p:nvSpPr>
        <p:spPr>
          <a:xfrm>
            <a:off x="1419127" y="1438813"/>
            <a:ext cx="7777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Bis 2019</a:t>
            </a:r>
          </a:p>
        </p:txBody>
      </p:sp>
    </p:spTree>
    <p:extLst>
      <p:ext uri="{BB962C8B-B14F-4D97-AF65-F5344CB8AC3E}">
        <p14:creationId xmlns:p14="http://schemas.microsoft.com/office/powerpoint/2010/main" val="1136005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4EC5C-103E-7F35-E490-A07191DB3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F57D6-3EE1-4F5B-50AF-F1C53C7D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Spurenstoffgruppen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46B564-9BB7-3B67-F93B-75C107C0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01159B-50C2-7A2E-8622-B4DAFC6E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89FDBA-667F-40F2-3703-191ACFC71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12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CE0F5B-D9D3-8B2E-F3A3-AE96D9929E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D93694-1892-44E0-20D8-3C582C431B7F}"/>
              </a:ext>
            </a:extLst>
          </p:cNvPr>
          <p:cNvSpPr txBox="1"/>
          <p:nvPr/>
        </p:nvSpPr>
        <p:spPr>
          <a:xfrm>
            <a:off x="376165" y="772007"/>
            <a:ext cx="44623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Welche Parametergruppen im Trinkwasser werden reguliert?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DB513C4-A9AC-62FA-E0C8-71FCE639CD67}"/>
              </a:ext>
            </a:extLst>
          </p:cNvPr>
          <p:cNvSpPr/>
          <p:nvPr/>
        </p:nvSpPr>
        <p:spPr>
          <a:xfrm>
            <a:off x="532109" y="2043712"/>
            <a:ext cx="850605" cy="7301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 </a:t>
            </a:r>
            <a:r>
              <a:rPr lang="de-DE" sz="1100" dirty="0" err="1"/>
              <a:t>phagen</a:t>
            </a:r>
            <a:endParaRPr lang="de-DE" sz="1100" dirty="0"/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Q</a:t>
            </a:r>
            <a:endParaRPr lang="de-DE" sz="1200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E9FC9E5-6910-391E-959B-31BD959188FA}"/>
              </a:ext>
            </a:extLst>
          </p:cNvPr>
          <p:cNvSpPr/>
          <p:nvPr/>
        </p:nvSpPr>
        <p:spPr>
          <a:xfrm>
            <a:off x="1382714" y="2043701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Schwer-metalle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R</a:t>
            </a:r>
            <a:endParaRPr lang="de-DE" sz="1200" dirty="0"/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ECAB2DBF-3DCC-081A-AC16-0E85026B9B3B}"/>
              </a:ext>
            </a:extLst>
          </p:cNvPr>
          <p:cNvSpPr/>
          <p:nvPr/>
        </p:nvSpPr>
        <p:spPr>
          <a:xfrm>
            <a:off x="2233319" y="2060080"/>
            <a:ext cx="850605" cy="7301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Medika-mente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Q</a:t>
            </a:r>
            <a:endParaRPr lang="de-DE" sz="1200" dirty="0"/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42209641-B6ED-AA04-BC2D-E4CFE659374F}"/>
              </a:ext>
            </a:extLst>
          </p:cNvPr>
          <p:cNvSpPr/>
          <p:nvPr/>
        </p:nvSpPr>
        <p:spPr>
          <a:xfrm>
            <a:off x="2233318" y="2781993"/>
            <a:ext cx="850605" cy="7301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Metabolite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Q</a:t>
            </a:r>
            <a:endParaRPr lang="de-DE" sz="1200" dirty="0"/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768C224E-33F1-2ADD-D8EE-F60B8E5B3E9D}"/>
              </a:ext>
            </a:extLst>
          </p:cNvPr>
          <p:cNvSpPr/>
          <p:nvPr/>
        </p:nvSpPr>
        <p:spPr>
          <a:xfrm>
            <a:off x="2233317" y="3512095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PBSM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  <a:latin typeface="Webdings 2"/>
              </a:rPr>
              <a:t>(</a:t>
            </a:r>
            <a:r>
              <a:rPr lang="de-DE" sz="1100" dirty="0">
                <a:solidFill>
                  <a:schemeClr val="tx1"/>
                </a:solidFill>
                <a:latin typeface="Wingdings 2" panose="05020102010507070707" pitchFamily="18" charset="2"/>
              </a:rPr>
              <a:t>R</a:t>
            </a:r>
            <a:r>
              <a:rPr lang="de-DE" sz="1100" dirty="0">
                <a:solidFill>
                  <a:schemeClr val="tx1"/>
                </a:solidFill>
                <a:latin typeface="Webdings 2"/>
              </a:rPr>
              <a:t>)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ungenau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A63D0C3-3516-087B-F2BA-D8568F8E391A}"/>
              </a:ext>
            </a:extLst>
          </p:cNvPr>
          <p:cNvSpPr/>
          <p:nvPr/>
        </p:nvSpPr>
        <p:spPr>
          <a:xfrm>
            <a:off x="1382714" y="3520285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Industrie chem</a:t>
            </a:r>
            <a:r>
              <a:rPr lang="de-DE" sz="1200" dirty="0"/>
              <a:t>.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R</a:t>
            </a:r>
            <a:endParaRPr lang="de-DE" sz="1200" dirty="0"/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14040139-0CBD-0A04-8675-8D7730CA2A13}"/>
              </a:ext>
            </a:extLst>
          </p:cNvPr>
          <p:cNvSpPr/>
          <p:nvPr/>
        </p:nvSpPr>
        <p:spPr>
          <a:xfrm>
            <a:off x="532108" y="3507730"/>
            <a:ext cx="850605" cy="7301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PFAS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Q</a:t>
            </a:r>
            <a:endParaRPr lang="de-DE" sz="1200" dirty="0"/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8F813398-DE09-3F2E-8483-2417DE9D0ED6}"/>
              </a:ext>
            </a:extLst>
          </p:cNvPr>
          <p:cNvSpPr/>
          <p:nvPr/>
        </p:nvSpPr>
        <p:spPr>
          <a:xfrm>
            <a:off x="541080" y="2790172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Coliforme</a:t>
            </a:r>
          </a:p>
          <a:p>
            <a:pPr algn="ctr"/>
            <a:r>
              <a:rPr lang="de-DE" sz="1100" dirty="0"/>
              <a:t>E.Coli</a:t>
            </a:r>
          </a:p>
          <a:p>
            <a:pPr algn="ctr"/>
            <a:r>
              <a:rPr lang="de-DE" sz="1100" dirty="0">
                <a:latin typeface="Wingdings 2" panose="05020102010507070707" pitchFamily="18" charset="2"/>
              </a:rPr>
              <a:t>R</a:t>
            </a:r>
            <a:endParaRPr lang="de-DE" sz="1100" dirty="0"/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7F812A21-4291-10BD-03A7-BC1D1B282B3A}"/>
              </a:ext>
            </a:extLst>
          </p:cNvPr>
          <p:cNvSpPr/>
          <p:nvPr/>
        </p:nvSpPr>
        <p:spPr>
          <a:xfrm>
            <a:off x="3271765" y="2060080"/>
            <a:ext cx="850605" cy="7301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 </a:t>
            </a:r>
            <a:r>
              <a:rPr lang="de-DE" sz="1100" dirty="0" err="1"/>
              <a:t>phagen</a:t>
            </a:r>
            <a:endParaRPr lang="de-DE" sz="1100" dirty="0"/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Q</a:t>
            </a:r>
            <a:endParaRPr lang="de-DE" sz="1200" dirty="0"/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BA6722F7-046B-E84E-9805-80C8CB8FC391}"/>
              </a:ext>
            </a:extLst>
          </p:cNvPr>
          <p:cNvSpPr/>
          <p:nvPr/>
        </p:nvSpPr>
        <p:spPr>
          <a:xfrm>
            <a:off x="4122370" y="2060069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Schwer-metalle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R</a:t>
            </a:r>
            <a:endParaRPr lang="de-DE" sz="1200" dirty="0"/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0B1416E3-D677-6F2C-A44D-AE5CDAD8C17A}"/>
              </a:ext>
            </a:extLst>
          </p:cNvPr>
          <p:cNvSpPr/>
          <p:nvPr/>
        </p:nvSpPr>
        <p:spPr>
          <a:xfrm>
            <a:off x="4972973" y="2057962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Medika-mente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  <a:latin typeface="Webdings 2"/>
              </a:rPr>
              <a:t>(</a:t>
            </a:r>
            <a:r>
              <a:rPr lang="de-DE" sz="1100" dirty="0">
                <a:solidFill>
                  <a:schemeClr val="tx1"/>
                </a:solidFill>
                <a:latin typeface="Wingdings 2" panose="05020102010507070707" pitchFamily="18" charset="2"/>
              </a:rPr>
              <a:t>R</a:t>
            </a:r>
            <a:r>
              <a:rPr lang="de-DE" sz="1100" dirty="0">
                <a:solidFill>
                  <a:schemeClr val="tx1"/>
                </a:solidFill>
                <a:latin typeface="Webdings 2"/>
              </a:rPr>
              <a:t>)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159448C4-317E-7B64-99ED-3DA92DA22CDC}"/>
              </a:ext>
            </a:extLst>
          </p:cNvPr>
          <p:cNvSpPr/>
          <p:nvPr/>
        </p:nvSpPr>
        <p:spPr>
          <a:xfrm>
            <a:off x="4972974" y="2798361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Metabolite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  <a:latin typeface="Webdings 2"/>
              </a:rPr>
              <a:t>(</a:t>
            </a:r>
            <a:r>
              <a:rPr lang="de-DE" sz="1100" dirty="0">
                <a:solidFill>
                  <a:schemeClr val="tx1"/>
                </a:solidFill>
                <a:latin typeface="Wingdings 2" panose="05020102010507070707" pitchFamily="18" charset="2"/>
              </a:rPr>
              <a:t>R</a:t>
            </a:r>
            <a:r>
              <a:rPr lang="de-DE" sz="1100" dirty="0">
                <a:solidFill>
                  <a:schemeClr val="tx1"/>
                </a:solidFill>
                <a:latin typeface="Webdings 2"/>
              </a:rPr>
              <a:t>)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EF6E0E71-AC37-E0F0-E9DF-2431C7B9F78A}"/>
              </a:ext>
            </a:extLst>
          </p:cNvPr>
          <p:cNvSpPr/>
          <p:nvPr/>
        </p:nvSpPr>
        <p:spPr>
          <a:xfrm>
            <a:off x="4972973" y="3528463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PBSM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  <a:latin typeface="Webdings 2"/>
              </a:rPr>
              <a:t>(</a:t>
            </a:r>
            <a:r>
              <a:rPr lang="de-DE" sz="1100" dirty="0">
                <a:solidFill>
                  <a:schemeClr val="tx1"/>
                </a:solidFill>
                <a:latin typeface="Wingdings 2" panose="05020102010507070707" pitchFamily="18" charset="2"/>
              </a:rPr>
              <a:t>R</a:t>
            </a:r>
            <a:r>
              <a:rPr lang="de-DE" sz="1100" dirty="0">
                <a:solidFill>
                  <a:schemeClr val="tx1"/>
                </a:solidFill>
                <a:latin typeface="Webdings 2"/>
              </a:rPr>
              <a:t>)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ungenau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3A99FB38-8D09-E0AF-3B05-5C77A3763794}"/>
              </a:ext>
            </a:extLst>
          </p:cNvPr>
          <p:cNvSpPr/>
          <p:nvPr/>
        </p:nvSpPr>
        <p:spPr>
          <a:xfrm>
            <a:off x="4122370" y="3536653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Industrie chem</a:t>
            </a:r>
            <a:r>
              <a:rPr lang="de-DE" sz="1200" dirty="0"/>
              <a:t>.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R</a:t>
            </a:r>
            <a:endParaRPr lang="de-DE" sz="1200" dirty="0"/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F3091670-1612-D2C7-77CF-6CA04049A5AA}"/>
              </a:ext>
            </a:extLst>
          </p:cNvPr>
          <p:cNvSpPr/>
          <p:nvPr/>
        </p:nvSpPr>
        <p:spPr>
          <a:xfrm>
            <a:off x="3271764" y="3524098"/>
            <a:ext cx="850605" cy="7301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PFAS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Q</a:t>
            </a:r>
            <a:endParaRPr lang="de-DE" sz="1200" dirty="0"/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C79EED3F-042B-F32A-50F5-8023D80E53F0}"/>
              </a:ext>
            </a:extLst>
          </p:cNvPr>
          <p:cNvSpPr/>
          <p:nvPr/>
        </p:nvSpPr>
        <p:spPr>
          <a:xfrm>
            <a:off x="3280736" y="2806540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Coliforme</a:t>
            </a:r>
          </a:p>
          <a:p>
            <a:pPr algn="ctr"/>
            <a:r>
              <a:rPr lang="de-DE" sz="1100" dirty="0"/>
              <a:t>E.Coli</a:t>
            </a:r>
          </a:p>
          <a:p>
            <a:pPr algn="ctr"/>
            <a:r>
              <a:rPr lang="de-DE" sz="1100" dirty="0">
                <a:latin typeface="Wingdings 2" panose="05020102010507070707" pitchFamily="18" charset="2"/>
              </a:rPr>
              <a:t>R</a:t>
            </a:r>
            <a:endParaRPr lang="de-DE" sz="11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5E4CB18A-8215-2DC5-1A43-6AE66932D9A9}"/>
              </a:ext>
            </a:extLst>
          </p:cNvPr>
          <p:cNvSpPr txBox="1"/>
          <p:nvPr/>
        </p:nvSpPr>
        <p:spPr>
          <a:xfrm>
            <a:off x="1419127" y="1438813"/>
            <a:ext cx="7777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Bis 2019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6899CFBD-069F-8CCA-5308-9943D4A3FF18}"/>
              </a:ext>
            </a:extLst>
          </p:cNvPr>
          <p:cNvSpPr txBox="1"/>
          <p:nvPr/>
        </p:nvSpPr>
        <p:spPr>
          <a:xfrm>
            <a:off x="4195196" y="1433336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 2020</a:t>
            </a:r>
          </a:p>
        </p:txBody>
      </p:sp>
      <p:sp>
        <p:nvSpPr>
          <p:cNvPr id="56" name="Rechteck: abgerundete Ecken 55">
            <a:extLst>
              <a:ext uri="{FF2B5EF4-FFF2-40B4-BE49-F238E27FC236}">
                <a16:creationId xmlns:a16="http://schemas.microsoft.com/office/drawing/2014/main" id="{CB7E2EFE-0245-AB69-9E62-CB8FF14FEE6A}"/>
              </a:ext>
            </a:extLst>
          </p:cNvPr>
          <p:cNvSpPr/>
          <p:nvPr/>
        </p:nvSpPr>
        <p:spPr>
          <a:xfrm>
            <a:off x="4961753" y="1951562"/>
            <a:ext cx="870798" cy="283535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4D31361A-DD63-EA87-B951-6299174E3001}"/>
              </a:ext>
            </a:extLst>
          </p:cNvPr>
          <p:cNvSpPr txBox="1"/>
          <p:nvPr/>
        </p:nvSpPr>
        <p:spPr>
          <a:xfrm>
            <a:off x="4961753" y="4311390"/>
            <a:ext cx="8931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Erlass</a:t>
            </a:r>
          </a:p>
          <a:p>
            <a:r>
              <a:rPr lang="de-DE" sz="1100" dirty="0"/>
              <a:t>Landeslisten</a:t>
            </a:r>
          </a:p>
        </p:txBody>
      </p:sp>
    </p:spTree>
    <p:extLst>
      <p:ext uri="{BB962C8B-B14F-4D97-AF65-F5344CB8AC3E}">
        <p14:creationId xmlns:p14="http://schemas.microsoft.com/office/powerpoint/2010/main" val="353806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CBE1B-270E-7AD9-9DB3-FB51DB84A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8A56A-1A35-CEF0-FC1F-77833673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Spurenstoffgruppen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8A9841-D01E-AF33-6093-B0F175AF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A20A81-FB14-F914-ABD8-427BFD2A9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87DD3D-63A4-B566-2902-E3BBE73A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13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EE0F714-3A2E-D4AD-F4FE-F3FE6B9456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4D7D290-D98D-6026-5D6D-32DA55B2FBF6}"/>
              </a:ext>
            </a:extLst>
          </p:cNvPr>
          <p:cNvSpPr txBox="1"/>
          <p:nvPr/>
        </p:nvSpPr>
        <p:spPr>
          <a:xfrm>
            <a:off x="376165" y="772007"/>
            <a:ext cx="44623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Welche Parametergruppen im Trinkwasser werden reguliert?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41CD2FA-33F8-00ED-AD90-4CE2A9B8D06E}"/>
              </a:ext>
            </a:extLst>
          </p:cNvPr>
          <p:cNvSpPr/>
          <p:nvPr/>
        </p:nvSpPr>
        <p:spPr>
          <a:xfrm>
            <a:off x="532109" y="2043712"/>
            <a:ext cx="850605" cy="7301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 </a:t>
            </a:r>
            <a:r>
              <a:rPr lang="de-DE" sz="1100" dirty="0" err="1"/>
              <a:t>phagen</a:t>
            </a:r>
            <a:endParaRPr lang="de-DE" sz="1100" dirty="0"/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Q</a:t>
            </a:r>
            <a:endParaRPr lang="de-DE" sz="1200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7FD138C5-CE3D-4907-4737-E20DBDAB7453}"/>
              </a:ext>
            </a:extLst>
          </p:cNvPr>
          <p:cNvSpPr/>
          <p:nvPr/>
        </p:nvSpPr>
        <p:spPr>
          <a:xfrm>
            <a:off x="1382714" y="2043701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Schwer-metalle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R</a:t>
            </a:r>
            <a:endParaRPr lang="de-DE" sz="1200" dirty="0"/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50B3109D-17BD-88BE-ACA8-A2DC3BAEED6F}"/>
              </a:ext>
            </a:extLst>
          </p:cNvPr>
          <p:cNvSpPr/>
          <p:nvPr/>
        </p:nvSpPr>
        <p:spPr>
          <a:xfrm>
            <a:off x="2233319" y="2060080"/>
            <a:ext cx="850605" cy="7301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Medika-mente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Q</a:t>
            </a:r>
            <a:endParaRPr lang="de-DE" sz="1200" dirty="0"/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D1B8A2F4-7B70-8E6F-D6DD-776C9A3F1508}"/>
              </a:ext>
            </a:extLst>
          </p:cNvPr>
          <p:cNvSpPr/>
          <p:nvPr/>
        </p:nvSpPr>
        <p:spPr>
          <a:xfrm>
            <a:off x="2233318" y="2781993"/>
            <a:ext cx="850605" cy="7301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Metabolite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Q</a:t>
            </a:r>
            <a:endParaRPr lang="de-DE" sz="1200" dirty="0"/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B899E1DA-DE9F-550C-2C4B-9662F1BEC7AA}"/>
              </a:ext>
            </a:extLst>
          </p:cNvPr>
          <p:cNvSpPr/>
          <p:nvPr/>
        </p:nvSpPr>
        <p:spPr>
          <a:xfrm>
            <a:off x="2233317" y="3512095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PBSM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  <a:latin typeface="Webdings 2"/>
              </a:rPr>
              <a:t>(</a:t>
            </a:r>
            <a:r>
              <a:rPr lang="de-DE" sz="1100" dirty="0">
                <a:solidFill>
                  <a:schemeClr val="tx1"/>
                </a:solidFill>
                <a:latin typeface="Wingdings 2" panose="05020102010507070707" pitchFamily="18" charset="2"/>
              </a:rPr>
              <a:t>R</a:t>
            </a:r>
            <a:r>
              <a:rPr lang="de-DE" sz="1100" dirty="0">
                <a:solidFill>
                  <a:schemeClr val="tx1"/>
                </a:solidFill>
                <a:latin typeface="Webdings 2"/>
              </a:rPr>
              <a:t>)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ungenau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EE565248-A354-4790-55F4-766699B22526}"/>
              </a:ext>
            </a:extLst>
          </p:cNvPr>
          <p:cNvSpPr/>
          <p:nvPr/>
        </p:nvSpPr>
        <p:spPr>
          <a:xfrm>
            <a:off x="1382714" y="3520285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Industrie chem</a:t>
            </a:r>
            <a:r>
              <a:rPr lang="de-DE" sz="1200" dirty="0"/>
              <a:t>.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R</a:t>
            </a:r>
            <a:endParaRPr lang="de-DE" sz="1200" dirty="0"/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DCBE6456-40A2-1402-71C1-4415BE83B9B2}"/>
              </a:ext>
            </a:extLst>
          </p:cNvPr>
          <p:cNvSpPr/>
          <p:nvPr/>
        </p:nvSpPr>
        <p:spPr>
          <a:xfrm>
            <a:off x="532108" y="3507730"/>
            <a:ext cx="850605" cy="7301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PFAS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Q</a:t>
            </a:r>
            <a:endParaRPr lang="de-DE" sz="1200" dirty="0"/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FC2C517D-6395-1D3D-6CD1-28859B5F677C}"/>
              </a:ext>
            </a:extLst>
          </p:cNvPr>
          <p:cNvSpPr/>
          <p:nvPr/>
        </p:nvSpPr>
        <p:spPr>
          <a:xfrm>
            <a:off x="541080" y="2790172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Coliforme</a:t>
            </a:r>
          </a:p>
          <a:p>
            <a:pPr algn="ctr"/>
            <a:r>
              <a:rPr lang="de-DE" sz="1100" dirty="0"/>
              <a:t>E.Coli</a:t>
            </a:r>
          </a:p>
          <a:p>
            <a:pPr algn="ctr"/>
            <a:r>
              <a:rPr lang="de-DE" sz="1100" dirty="0">
                <a:latin typeface="Wingdings 2" panose="05020102010507070707" pitchFamily="18" charset="2"/>
              </a:rPr>
              <a:t>R</a:t>
            </a:r>
            <a:endParaRPr lang="de-DE" sz="1100" dirty="0"/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061AFEB6-FD40-B6AB-6033-AAB86825AF64}"/>
              </a:ext>
            </a:extLst>
          </p:cNvPr>
          <p:cNvSpPr/>
          <p:nvPr/>
        </p:nvSpPr>
        <p:spPr>
          <a:xfrm>
            <a:off x="3271765" y="2060080"/>
            <a:ext cx="850605" cy="7301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 </a:t>
            </a:r>
            <a:r>
              <a:rPr lang="de-DE" sz="1100" dirty="0" err="1"/>
              <a:t>phagen</a:t>
            </a:r>
            <a:endParaRPr lang="de-DE" sz="1100" dirty="0"/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Q</a:t>
            </a:r>
            <a:endParaRPr lang="de-DE" sz="1200" dirty="0"/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65522F47-F876-F09A-6C6F-EA8C17E195AD}"/>
              </a:ext>
            </a:extLst>
          </p:cNvPr>
          <p:cNvSpPr/>
          <p:nvPr/>
        </p:nvSpPr>
        <p:spPr>
          <a:xfrm>
            <a:off x="4122370" y="2060069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Schwer-metalle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R</a:t>
            </a:r>
            <a:endParaRPr lang="de-DE" sz="1200" dirty="0"/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47253EDB-D618-47D5-7C83-959EB8D0D7ED}"/>
              </a:ext>
            </a:extLst>
          </p:cNvPr>
          <p:cNvSpPr/>
          <p:nvPr/>
        </p:nvSpPr>
        <p:spPr>
          <a:xfrm>
            <a:off x="4972973" y="2057962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Medika-mente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  <a:latin typeface="Webdings 2"/>
              </a:rPr>
              <a:t>(</a:t>
            </a:r>
            <a:r>
              <a:rPr lang="de-DE" sz="1100" dirty="0">
                <a:solidFill>
                  <a:schemeClr val="tx1"/>
                </a:solidFill>
                <a:latin typeface="Wingdings 2" panose="05020102010507070707" pitchFamily="18" charset="2"/>
              </a:rPr>
              <a:t>R</a:t>
            </a:r>
            <a:r>
              <a:rPr lang="de-DE" sz="1100" dirty="0">
                <a:solidFill>
                  <a:schemeClr val="tx1"/>
                </a:solidFill>
                <a:latin typeface="Webdings 2"/>
              </a:rPr>
              <a:t>)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11DB5856-B111-6E6D-716E-699B01915E0A}"/>
              </a:ext>
            </a:extLst>
          </p:cNvPr>
          <p:cNvSpPr/>
          <p:nvPr/>
        </p:nvSpPr>
        <p:spPr>
          <a:xfrm>
            <a:off x="4972974" y="2798361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Metabolite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  <a:latin typeface="Webdings 2"/>
              </a:rPr>
              <a:t>(</a:t>
            </a:r>
            <a:r>
              <a:rPr lang="de-DE" sz="1100" dirty="0">
                <a:solidFill>
                  <a:schemeClr val="tx1"/>
                </a:solidFill>
                <a:latin typeface="Wingdings 2" panose="05020102010507070707" pitchFamily="18" charset="2"/>
              </a:rPr>
              <a:t>R</a:t>
            </a:r>
            <a:r>
              <a:rPr lang="de-DE" sz="1100" dirty="0">
                <a:solidFill>
                  <a:schemeClr val="tx1"/>
                </a:solidFill>
                <a:latin typeface="Webdings 2"/>
              </a:rPr>
              <a:t>)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D711F0D5-B3AC-C407-287C-8E34C66FC83C}"/>
              </a:ext>
            </a:extLst>
          </p:cNvPr>
          <p:cNvSpPr/>
          <p:nvPr/>
        </p:nvSpPr>
        <p:spPr>
          <a:xfrm>
            <a:off x="4972973" y="3528463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PBSM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  <a:latin typeface="Webdings 2"/>
              </a:rPr>
              <a:t>(</a:t>
            </a:r>
            <a:r>
              <a:rPr lang="de-DE" sz="1100" dirty="0">
                <a:solidFill>
                  <a:schemeClr val="tx1"/>
                </a:solidFill>
                <a:latin typeface="Wingdings 2" panose="05020102010507070707" pitchFamily="18" charset="2"/>
              </a:rPr>
              <a:t>R</a:t>
            </a:r>
            <a:r>
              <a:rPr lang="de-DE" sz="1100" dirty="0">
                <a:solidFill>
                  <a:schemeClr val="tx1"/>
                </a:solidFill>
                <a:latin typeface="Webdings 2"/>
              </a:rPr>
              <a:t>)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ungenau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988DA9E3-4C66-09CE-FF9B-03795DEF6422}"/>
              </a:ext>
            </a:extLst>
          </p:cNvPr>
          <p:cNvSpPr/>
          <p:nvPr/>
        </p:nvSpPr>
        <p:spPr>
          <a:xfrm>
            <a:off x="4122370" y="3536653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Industrie chem</a:t>
            </a:r>
            <a:r>
              <a:rPr lang="de-DE" sz="1200" dirty="0"/>
              <a:t>.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R</a:t>
            </a:r>
            <a:endParaRPr lang="de-DE" sz="1200" dirty="0"/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B95C5168-C4D6-240E-A0A4-47A4245A5ED3}"/>
              </a:ext>
            </a:extLst>
          </p:cNvPr>
          <p:cNvSpPr/>
          <p:nvPr/>
        </p:nvSpPr>
        <p:spPr>
          <a:xfrm>
            <a:off x="3271764" y="3524098"/>
            <a:ext cx="850605" cy="7301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PFAS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Q</a:t>
            </a:r>
            <a:endParaRPr lang="de-DE" sz="1200" dirty="0"/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DF6397E1-1048-FE5B-7070-A3BC7A650815}"/>
              </a:ext>
            </a:extLst>
          </p:cNvPr>
          <p:cNvSpPr/>
          <p:nvPr/>
        </p:nvSpPr>
        <p:spPr>
          <a:xfrm>
            <a:off x="3280736" y="2806540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Coliforme</a:t>
            </a:r>
          </a:p>
          <a:p>
            <a:pPr algn="ctr"/>
            <a:r>
              <a:rPr lang="de-DE" sz="1100" dirty="0"/>
              <a:t>E.Coli</a:t>
            </a:r>
          </a:p>
          <a:p>
            <a:pPr algn="ctr"/>
            <a:r>
              <a:rPr lang="de-DE" sz="1100" dirty="0">
                <a:latin typeface="Wingdings 2" panose="05020102010507070707" pitchFamily="18" charset="2"/>
              </a:rPr>
              <a:t>R</a:t>
            </a:r>
            <a:endParaRPr lang="de-DE" sz="1100" dirty="0"/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CD0458A5-F363-CEBF-0DB9-599E9AFE8482}"/>
              </a:ext>
            </a:extLst>
          </p:cNvPr>
          <p:cNvSpPr/>
          <p:nvPr/>
        </p:nvSpPr>
        <p:spPr>
          <a:xfrm>
            <a:off x="6051000" y="2080244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 </a:t>
            </a:r>
            <a:r>
              <a:rPr lang="de-DE" sz="1100" dirty="0" err="1"/>
              <a:t>phagen</a:t>
            </a:r>
            <a:endParaRPr lang="de-DE" sz="1100" dirty="0"/>
          </a:p>
          <a:p>
            <a:pPr algn="ctr"/>
            <a:r>
              <a:rPr lang="de-DE" sz="1100" dirty="0">
                <a:latin typeface="Wingdings 2" panose="05020102010507070707" pitchFamily="18" charset="2"/>
              </a:rPr>
              <a:t>R</a:t>
            </a:r>
            <a:endParaRPr lang="de-DE" sz="1100" dirty="0"/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8E87F8B-3964-DAC3-12AA-2EEBEF544EB3}"/>
              </a:ext>
            </a:extLst>
          </p:cNvPr>
          <p:cNvSpPr/>
          <p:nvPr/>
        </p:nvSpPr>
        <p:spPr>
          <a:xfrm>
            <a:off x="6901605" y="2080233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Schwer-metalle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R</a:t>
            </a:r>
            <a:endParaRPr lang="de-DE" sz="1200" dirty="0"/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ACCB3EB5-4C9C-0961-AD1F-A17344E17168}"/>
              </a:ext>
            </a:extLst>
          </p:cNvPr>
          <p:cNvSpPr/>
          <p:nvPr/>
        </p:nvSpPr>
        <p:spPr>
          <a:xfrm>
            <a:off x="6901605" y="3556817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Industrie chem</a:t>
            </a:r>
            <a:r>
              <a:rPr lang="de-DE" sz="1200" dirty="0"/>
              <a:t>.</a:t>
            </a:r>
          </a:p>
          <a:p>
            <a:pPr algn="ctr"/>
            <a:r>
              <a:rPr lang="de-DE" sz="1200" dirty="0">
                <a:latin typeface="Wingdings 2" panose="05020102010507070707" pitchFamily="18" charset="2"/>
              </a:rPr>
              <a:t>R</a:t>
            </a:r>
            <a:endParaRPr lang="de-DE" sz="1200" dirty="0"/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13646EA7-976A-4E77-0D9E-C9CBAEF7A1E2}"/>
              </a:ext>
            </a:extLst>
          </p:cNvPr>
          <p:cNvSpPr/>
          <p:nvPr/>
        </p:nvSpPr>
        <p:spPr>
          <a:xfrm>
            <a:off x="6050999" y="3544262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PFAS</a:t>
            </a:r>
          </a:p>
          <a:p>
            <a:pPr algn="ctr"/>
            <a:r>
              <a:rPr lang="de-DE" sz="1100" dirty="0">
                <a:latin typeface="Wingdings 2" panose="05020102010507070707" pitchFamily="18" charset="2"/>
              </a:rPr>
              <a:t>R</a:t>
            </a:r>
            <a:endParaRPr lang="de-DE" sz="1100" dirty="0"/>
          </a:p>
        </p:txBody>
      </p: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AB3B5515-94F5-9EE0-2FC4-A2D71A170693}"/>
              </a:ext>
            </a:extLst>
          </p:cNvPr>
          <p:cNvSpPr/>
          <p:nvPr/>
        </p:nvSpPr>
        <p:spPr>
          <a:xfrm>
            <a:off x="6059971" y="2826704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Coliforme</a:t>
            </a:r>
          </a:p>
          <a:p>
            <a:pPr algn="ctr"/>
            <a:r>
              <a:rPr lang="de-DE" sz="1100" dirty="0"/>
              <a:t>E.Coli</a:t>
            </a:r>
          </a:p>
          <a:p>
            <a:pPr algn="ctr"/>
            <a:r>
              <a:rPr lang="de-DE" sz="1100" dirty="0">
                <a:latin typeface="Wingdings 2" panose="05020102010507070707" pitchFamily="18" charset="2"/>
              </a:rPr>
              <a:t>R</a:t>
            </a:r>
            <a:endParaRPr lang="de-DE" sz="1100" dirty="0"/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6639BA52-F0DC-E432-1D10-133AAE62C4FA}"/>
              </a:ext>
            </a:extLst>
          </p:cNvPr>
          <p:cNvSpPr/>
          <p:nvPr/>
        </p:nvSpPr>
        <p:spPr>
          <a:xfrm>
            <a:off x="6913309" y="2822620"/>
            <a:ext cx="850605" cy="7301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Mikro-plastik*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FD767F7-E468-EF8A-6651-EFDEFF00E288}"/>
              </a:ext>
            </a:extLst>
          </p:cNvPr>
          <p:cNvSpPr txBox="1"/>
          <p:nvPr/>
        </p:nvSpPr>
        <p:spPr>
          <a:xfrm>
            <a:off x="1419127" y="1438813"/>
            <a:ext cx="7777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Bis 2019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AE401235-9392-58E0-38E6-F8C638874160}"/>
              </a:ext>
            </a:extLst>
          </p:cNvPr>
          <p:cNvSpPr txBox="1"/>
          <p:nvPr/>
        </p:nvSpPr>
        <p:spPr>
          <a:xfrm>
            <a:off x="4195196" y="1433336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 2020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EEBFD0E-566B-66BF-1ACC-42DAAC3EFC9D}"/>
              </a:ext>
            </a:extLst>
          </p:cNvPr>
          <p:cNvSpPr txBox="1"/>
          <p:nvPr/>
        </p:nvSpPr>
        <p:spPr>
          <a:xfrm>
            <a:off x="6476301" y="1437751"/>
            <a:ext cx="18389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 2023 und in Zukunft</a:t>
            </a:r>
          </a:p>
        </p:txBody>
      </p:sp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76E96013-CC2B-E9BC-E147-7F37FBDFB51F}"/>
              </a:ext>
            </a:extLst>
          </p:cNvPr>
          <p:cNvSpPr/>
          <p:nvPr/>
        </p:nvSpPr>
        <p:spPr>
          <a:xfrm>
            <a:off x="7761181" y="2087464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Medika-mente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  <a:latin typeface="Webdings 2"/>
              </a:rPr>
              <a:t>(</a:t>
            </a:r>
            <a:r>
              <a:rPr lang="de-DE" sz="1100" dirty="0">
                <a:solidFill>
                  <a:schemeClr val="tx1"/>
                </a:solidFill>
                <a:latin typeface="Wingdings 2" panose="05020102010507070707" pitchFamily="18" charset="2"/>
              </a:rPr>
              <a:t>R</a:t>
            </a:r>
            <a:r>
              <a:rPr lang="de-DE" sz="1100" dirty="0">
                <a:solidFill>
                  <a:schemeClr val="tx1"/>
                </a:solidFill>
                <a:latin typeface="Webdings 2"/>
              </a:rPr>
              <a:t>)</a:t>
            </a:r>
          </a:p>
        </p:txBody>
      </p:sp>
      <p:sp>
        <p:nvSpPr>
          <p:cNvPr id="54" name="Rechteck: abgerundete Ecken 53">
            <a:extLst>
              <a:ext uri="{FF2B5EF4-FFF2-40B4-BE49-F238E27FC236}">
                <a16:creationId xmlns:a16="http://schemas.microsoft.com/office/drawing/2014/main" id="{F1307531-8504-981C-24F8-D3F12A6AE20A}"/>
              </a:ext>
            </a:extLst>
          </p:cNvPr>
          <p:cNvSpPr/>
          <p:nvPr/>
        </p:nvSpPr>
        <p:spPr>
          <a:xfrm>
            <a:off x="7761182" y="2827863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Metabolite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  <a:latin typeface="Webdings 2"/>
              </a:rPr>
              <a:t>(</a:t>
            </a:r>
            <a:r>
              <a:rPr lang="de-DE" sz="1100" dirty="0">
                <a:solidFill>
                  <a:schemeClr val="tx1"/>
                </a:solidFill>
                <a:latin typeface="Wingdings 2" panose="05020102010507070707" pitchFamily="18" charset="2"/>
              </a:rPr>
              <a:t>R</a:t>
            </a:r>
            <a:r>
              <a:rPr lang="de-DE" sz="1100" dirty="0">
                <a:solidFill>
                  <a:schemeClr val="tx1"/>
                </a:solidFill>
                <a:latin typeface="Webdings 2"/>
              </a:rPr>
              <a:t>)</a:t>
            </a:r>
          </a:p>
        </p:txBody>
      </p:sp>
      <p:sp>
        <p:nvSpPr>
          <p:cNvPr id="55" name="Rechteck: abgerundete Ecken 54">
            <a:extLst>
              <a:ext uri="{FF2B5EF4-FFF2-40B4-BE49-F238E27FC236}">
                <a16:creationId xmlns:a16="http://schemas.microsoft.com/office/drawing/2014/main" id="{67CFB499-2E24-45A2-6CB3-3A1185E148BA}"/>
              </a:ext>
            </a:extLst>
          </p:cNvPr>
          <p:cNvSpPr/>
          <p:nvPr/>
        </p:nvSpPr>
        <p:spPr>
          <a:xfrm>
            <a:off x="7761181" y="3557965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PBSM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  <a:latin typeface="Webdings 2"/>
              </a:rPr>
              <a:t>(</a:t>
            </a:r>
            <a:r>
              <a:rPr lang="de-DE" sz="1100" dirty="0">
                <a:solidFill>
                  <a:schemeClr val="tx1"/>
                </a:solidFill>
                <a:latin typeface="Wingdings 2" panose="05020102010507070707" pitchFamily="18" charset="2"/>
              </a:rPr>
              <a:t>R</a:t>
            </a:r>
            <a:r>
              <a:rPr lang="de-DE" sz="1100" dirty="0">
                <a:solidFill>
                  <a:schemeClr val="tx1"/>
                </a:solidFill>
                <a:latin typeface="Webdings 2"/>
              </a:rPr>
              <a:t>)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ungenau</a:t>
            </a:r>
          </a:p>
        </p:txBody>
      </p:sp>
      <p:sp>
        <p:nvSpPr>
          <p:cNvPr id="56" name="Rechteck: abgerundete Ecken 55">
            <a:extLst>
              <a:ext uri="{FF2B5EF4-FFF2-40B4-BE49-F238E27FC236}">
                <a16:creationId xmlns:a16="http://schemas.microsoft.com/office/drawing/2014/main" id="{E14B7429-EF4C-0C04-13D4-AE8E62C08C13}"/>
              </a:ext>
            </a:extLst>
          </p:cNvPr>
          <p:cNvSpPr/>
          <p:nvPr/>
        </p:nvSpPr>
        <p:spPr>
          <a:xfrm>
            <a:off x="4961753" y="1951562"/>
            <a:ext cx="870798" cy="283535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1D8316C2-8338-2A23-9D34-0F578F105725}"/>
              </a:ext>
            </a:extLst>
          </p:cNvPr>
          <p:cNvSpPr txBox="1"/>
          <p:nvPr/>
        </p:nvSpPr>
        <p:spPr>
          <a:xfrm>
            <a:off x="4961753" y="4311390"/>
            <a:ext cx="8931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Erlass</a:t>
            </a:r>
          </a:p>
          <a:p>
            <a:r>
              <a:rPr lang="de-DE" sz="1100" dirty="0"/>
              <a:t>Landeslisten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6FEE47-BD1E-7FC1-02BA-7CA105CF8233}"/>
              </a:ext>
            </a:extLst>
          </p:cNvPr>
          <p:cNvSpPr txBox="1"/>
          <p:nvPr/>
        </p:nvSpPr>
        <p:spPr>
          <a:xfrm>
            <a:off x="6262990" y="4560296"/>
            <a:ext cx="24256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*Analysemethode festgelegt 12.3.2024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1A4C8550-495D-798D-636D-5136D301E1E3}"/>
              </a:ext>
            </a:extLst>
          </p:cNvPr>
          <p:cNvSpPr txBox="1"/>
          <p:nvPr/>
        </p:nvSpPr>
        <p:spPr>
          <a:xfrm>
            <a:off x="1668697" y="1075341"/>
            <a:ext cx="58195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Innerhalb von 4 Jahren haben sich die Stoffgruppen nahezu verdoppelt! </a:t>
            </a:r>
          </a:p>
        </p:txBody>
      </p:sp>
    </p:spTree>
    <p:extLst>
      <p:ext uri="{BB962C8B-B14F-4D97-AF65-F5344CB8AC3E}">
        <p14:creationId xmlns:p14="http://schemas.microsoft.com/office/powerpoint/2010/main" val="275869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1B702-2BBB-3686-4BCC-CBE571FED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4474A-37DD-BB0C-9C2E-62C1ECF5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Vorgaben der Gesetzgebung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B6EA43-62FE-0CAE-3939-277EA5BA1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F1563B-56FB-5AE6-3C1B-0C4F2021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11B734-1179-234F-0B48-51DCA73E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14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5C71E77-FB98-442D-C80A-88B3BFFC4C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0033B2-889A-6915-198B-32668935A6C6}"/>
              </a:ext>
            </a:extLst>
          </p:cNvPr>
          <p:cNvSpPr txBox="1"/>
          <p:nvPr/>
        </p:nvSpPr>
        <p:spPr>
          <a:xfrm>
            <a:off x="468312" y="800822"/>
            <a:ext cx="48876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Ziel der Gesetzgebung:	sichere und hohe Trinkwasserqualität</a:t>
            </a:r>
          </a:p>
        </p:txBody>
      </p:sp>
    </p:spTree>
    <p:extLst>
      <p:ext uri="{BB962C8B-B14F-4D97-AF65-F5344CB8AC3E}">
        <p14:creationId xmlns:p14="http://schemas.microsoft.com/office/powerpoint/2010/main" val="3987009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B7B9D-4727-69EB-4942-704A984E4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C2B21-42B8-65CB-2C04-B6369B77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Vorgaben der Gesetzgebung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B9CD13-B99C-1CF9-B480-A882F421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48E335-F350-8905-D77C-F4B44AC9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C044DA-F9B0-415C-78F2-913ACB9F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15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AA87C1A-7D41-4E2F-5A5F-0B2BFF65E4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9B0E11-C288-F997-041E-D045654EFF4D}"/>
              </a:ext>
            </a:extLst>
          </p:cNvPr>
          <p:cNvSpPr txBox="1"/>
          <p:nvPr/>
        </p:nvSpPr>
        <p:spPr>
          <a:xfrm>
            <a:off x="468312" y="800822"/>
            <a:ext cx="48876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Ziel der Gesetzgebung:	sichere und hohe Trinkwasserqualität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35AC145-F43C-0D86-D623-C25A92039273}"/>
              </a:ext>
            </a:extLst>
          </p:cNvPr>
          <p:cNvSpPr txBox="1"/>
          <p:nvPr/>
        </p:nvSpPr>
        <p:spPr>
          <a:xfrm>
            <a:off x="468312" y="1189703"/>
            <a:ext cx="783128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Ansatz (bisher):		Prüfen der Trinkwasserqualität und Einhaltung von Grenzwerten</a:t>
            </a:r>
          </a:p>
          <a:p>
            <a:r>
              <a:rPr lang="de-DE" dirty="0"/>
              <a:t>Ansatz (ab 2023):		+ Begutachtung der Ressource und Risikobewertung für die Trinkwasserqualität</a:t>
            </a:r>
          </a:p>
        </p:txBody>
      </p:sp>
    </p:spTree>
    <p:extLst>
      <p:ext uri="{BB962C8B-B14F-4D97-AF65-F5344CB8AC3E}">
        <p14:creationId xmlns:p14="http://schemas.microsoft.com/office/powerpoint/2010/main" val="3519647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031F7-8CB3-2273-3CA2-7C048168F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E8F27-1982-9AF2-3689-053AB673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Vorgaben der Gesetzgebung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20961E-031A-8586-8FC4-F9BFBB38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379E8D-53B1-DC88-C02E-C88E91C5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BFB992-E550-EA1F-3135-F90921F2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16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163DC8F-06F4-DFAB-2542-9B9BA93FC8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74B96B7-29B4-5336-6863-7A458BA7EFC9}"/>
              </a:ext>
            </a:extLst>
          </p:cNvPr>
          <p:cNvSpPr txBox="1"/>
          <p:nvPr/>
        </p:nvSpPr>
        <p:spPr>
          <a:xfrm>
            <a:off x="468312" y="800822"/>
            <a:ext cx="48876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Ziel der Gesetzgebung:	sichere und hohe Trinkwasserqualität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244797-51B8-08E4-0DBF-EBD93994733A}"/>
              </a:ext>
            </a:extLst>
          </p:cNvPr>
          <p:cNvSpPr txBox="1"/>
          <p:nvPr/>
        </p:nvSpPr>
        <p:spPr>
          <a:xfrm>
            <a:off x="468312" y="1189703"/>
            <a:ext cx="783128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Ansatz (bisher):		Prüfen der Trinkwasserqualität und Einhaltung von Grenzwerten</a:t>
            </a:r>
          </a:p>
          <a:p>
            <a:r>
              <a:rPr lang="de-DE" dirty="0"/>
              <a:t>Ansatz (ab 2023):		+ Begutachtung der Ressource und Risikobewertung für die Trinkwasserqualität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5C94EB-5715-8893-19FF-DD8D3BF63FD4}"/>
              </a:ext>
            </a:extLst>
          </p:cNvPr>
          <p:cNvSpPr txBox="1"/>
          <p:nvPr/>
        </p:nvSpPr>
        <p:spPr>
          <a:xfrm>
            <a:off x="3384804" y="1773768"/>
            <a:ext cx="1998304" cy="300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/>
              <a:t>Resiliente Wasserqualität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F932DFF-0E6E-3E41-1BA7-82CD88715513}"/>
              </a:ext>
            </a:extLst>
          </p:cNvPr>
          <p:cNvSpPr/>
          <p:nvPr/>
        </p:nvSpPr>
        <p:spPr>
          <a:xfrm>
            <a:off x="1767717" y="2245982"/>
            <a:ext cx="1068754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1. Ressource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A58B2B0-0560-9ECF-7138-5DD68C552C5C}"/>
              </a:ext>
            </a:extLst>
          </p:cNvPr>
          <p:cNvSpPr/>
          <p:nvPr/>
        </p:nvSpPr>
        <p:spPr>
          <a:xfrm>
            <a:off x="6307531" y="2245982"/>
            <a:ext cx="1177069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2. Trinkwasser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ADC0BF8-750D-B904-D842-A14781C2F9C3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2302094" y="2073850"/>
            <a:ext cx="2081862" cy="172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4FAF378-1308-5314-6D90-34B5C6012440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4383956" y="2073850"/>
            <a:ext cx="2512110" cy="172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832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3CE20-58CA-C646-0F01-DB6C1114D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D580B-C355-24CF-A4F1-8E220A3F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Vorgaben der Gesetzgebung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14397D-49A5-3360-3C2F-425DB602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AC1B6B-863E-CD75-2BA1-F397EC47C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50051C-4F2B-FB82-5872-C45AFF91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17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EC19855-832F-BBE1-0A46-417BDFAD04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B175FB7-589A-3269-C035-4CA3B5AB1E51}"/>
              </a:ext>
            </a:extLst>
          </p:cNvPr>
          <p:cNvSpPr txBox="1"/>
          <p:nvPr/>
        </p:nvSpPr>
        <p:spPr>
          <a:xfrm>
            <a:off x="468312" y="800822"/>
            <a:ext cx="48876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Ziel der Gesetzgebung:	sichere und hohe Trinkwasserqualität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577676-4BA9-88F1-2D1C-7C98DD187F3B}"/>
              </a:ext>
            </a:extLst>
          </p:cNvPr>
          <p:cNvSpPr txBox="1"/>
          <p:nvPr/>
        </p:nvSpPr>
        <p:spPr>
          <a:xfrm>
            <a:off x="468312" y="1189703"/>
            <a:ext cx="783128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Ansatz (bisher):		Prüfen der Trinkwasserqualität und Einhaltung von Grenzwerten</a:t>
            </a:r>
          </a:p>
          <a:p>
            <a:r>
              <a:rPr lang="de-DE" dirty="0"/>
              <a:t>Ansatz (ab 2023):		+ Begutachtung der Ressource und Risikobewertung für die Trinkwasserqualität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32EEDA-0795-2790-DAAA-943F9C3DFCB6}"/>
              </a:ext>
            </a:extLst>
          </p:cNvPr>
          <p:cNvSpPr txBox="1"/>
          <p:nvPr/>
        </p:nvSpPr>
        <p:spPr>
          <a:xfrm>
            <a:off x="3384804" y="1773768"/>
            <a:ext cx="1998304" cy="300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/>
              <a:t>Resiliente Wasserqualität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C558BF7-C6F0-37E1-1B21-D4ED9372E056}"/>
              </a:ext>
            </a:extLst>
          </p:cNvPr>
          <p:cNvSpPr/>
          <p:nvPr/>
        </p:nvSpPr>
        <p:spPr>
          <a:xfrm>
            <a:off x="1767717" y="2245982"/>
            <a:ext cx="1068754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1. Ressource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D28ABCC-BA79-0861-4B79-E37A9B99E6F5}"/>
              </a:ext>
            </a:extLst>
          </p:cNvPr>
          <p:cNvSpPr/>
          <p:nvPr/>
        </p:nvSpPr>
        <p:spPr>
          <a:xfrm>
            <a:off x="6307531" y="2245982"/>
            <a:ext cx="1177069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2. Trinkwasser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73599623-BD6A-A252-E9A9-434CFC3BD0B8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2302094" y="2073850"/>
            <a:ext cx="2081862" cy="172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7099B3E-F1F1-8839-F4E7-8FB3CB28F48C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4383956" y="2073850"/>
            <a:ext cx="2512110" cy="172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784F7842-749C-0981-0D4E-B0958B36EA40}"/>
              </a:ext>
            </a:extLst>
          </p:cNvPr>
          <p:cNvSpPr txBox="1"/>
          <p:nvPr/>
        </p:nvSpPr>
        <p:spPr>
          <a:xfrm>
            <a:off x="883320" y="2513614"/>
            <a:ext cx="3541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Risikofaktoren für die Ressource im Hinblick für den menschlichen Gebrauch</a:t>
            </a:r>
          </a:p>
          <a:p>
            <a:r>
              <a:rPr lang="de-DE" dirty="0"/>
              <a:t>Emissionen von</a:t>
            </a:r>
          </a:p>
          <a:p>
            <a:r>
              <a:rPr lang="de-DE" dirty="0"/>
              <a:t>Agra, Industrie und Gewerbe, Siedlungen,</a:t>
            </a:r>
          </a:p>
          <a:p>
            <a:r>
              <a:rPr lang="de-DE" dirty="0"/>
              <a:t>Altlasten, etc.</a:t>
            </a:r>
          </a:p>
          <a:p>
            <a:endParaRPr lang="de-DE" dirty="0"/>
          </a:p>
          <a:p>
            <a:r>
              <a:rPr lang="de-DE" dirty="0"/>
              <a:t>Ziel: 		Risikomanagement</a:t>
            </a:r>
          </a:p>
          <a:p>
            <a:r>
              <a:rPr lang="de-DE" dirty="0"/>
              <a:t>Regelwerk:	</a:t>
            </a:r>
            <a:r>
              <a:rPr lang="de-DE" dirty="0" err="1"/>
              <a:t>TrinkwEGV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3868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888D1-41AC-B3DC-AF1D-EA8E56FDE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AF0F4-5128-F7C0-BA5B-1CBB1BF8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Vorgaben der Gesetzgebung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437B54-94EE-DF02-DF72-BE5AF6A8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DBE8E8-2950-AB1A-AAC3-97BD1FCF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A8C242-A61B-070D-D463-64482080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18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E7B6549-495A-CA83-4C48-5718B5711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537FF8C-7194-052A-8D4D-90FD0CD1CFFF}"/>
              </a:ext>
            </a:extLst>
          </p:cNvPr>
          <p:cNvSpPr txBox="1"/>
          <p:nvPr/>
        </p:nvSpPr>
        <p:spPr>
          <a:xfrm>
            <a:off x="468312" y="800822"/>
            <a:ext cx="48876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Ziel der Gesetzgebung:	sichere und hohe Trinkwasserqualität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332ABEF-DEA8-25CE-6CB5-5BDE14CED189}"/>
              </a:ext>
            </a:extLst>
          </p:cNvPr>
          <p:cNvSpPr txBox="1"/>
          <p:nvPr/>
        </p:nvSpPr>
        <p:spPr>
          <a:xfrm>
            <a:off x="468312" y="1189703"/>
            <a:ext cx="783128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Ansatz (bisher):		Prüfen der Trinkwasserqualität und Einhaltung von Grenzwerten</a:t>
            </a:r>
          </a:p>
          <a:p>
            <a:r>
              <a:rPr lang="de-DE" dirty="0"/>
              <a:t>Ansatz (ab 2023):		+ Begutachtung der Ressource und Risikobewertung für die Trinkwasserqualität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BDE837-7B3F-4F3D-9A0C-615E6F601F80}"/>
              </a:ext>
            </a:extLst>
          </p:cNvPr>
          <p:cNvSpPr txBox="1"/>
          <p:nvPr/>
        </p:nvSpPr>
        <p:spPr>
          <a:xfrm>
            <a:off x="3384804" y="1773768"/>
            <a:ext cx="1998304" cy="300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/>
              <a:t>Resiliente Wasserqualität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63331CA-9A5D-55AE-9B0C-C9D9F444A25B}"/>
              </a:ext>
            </a:extLst>
          </p:cNvPr>
          <p:cNvSpPr/>
          <p:nvPr/>
        </p:nvSpPr>
        <p:spPr>
          <a:xfrm>
            <a:off x="1767717" y="2245982"/>
            <a:ext cx="1068754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1. Ressource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C2771F3-33DE-4B9B-E0B7-B2AB781F65F5}"/>
              </a:ext>
            </a:extLst>
          </p:cNvPr>
          <p:cNvSpPr/>
          <p:nvPr/>
        </p:nvSpPr>
        <p:spPr>
          <a:xfrm>
            <a:off x="6307531" y="2245982"/>
            <a:ext cx="1177069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2. Trinkwasser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479E6B7-96DC-0890-E9D8-F00AB003FE4D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2302094" y="2073850"/>
            <a:ext cx="2081862" cy="172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AAAFFD21-5A5A-3CF2-F193-1DCB1EC2E3CE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4383956" y="2073850"/>
            <a:ext cx="2512110" cy="172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409F91EF-1F3A-DEF2-46EF-F0E0F5D87CD6}"/>
              </a:ext>
            </a:extLst>
          </p:cNvPr>
          <p:cNvSpPr txBox="1"/>
          <p:nvPr/>
        </p:nvSpPr>
        <p:spPr>
          <a:xfrm>
            <a:off x="883320" y="2513614"/>
            <a:ext cx="3541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Risikofaktoren für die Ressource im Hinblick für den menschlichen Gebrauch</a:t>
            </a:r>
          </a:p>
          <a:p>
            <a:r>
              <a:rPr lang="de-DE" dirty="0"/>
              <a:t>Emissionen von</a:t>
            </a:r>
          </a:p>
          <a:p>
            <a:r>
              <a:rPr lang="de-DE" dirty="0"/>
              <a:t>Agra, Industrie und Gewerbe, Siedlungen,</a:t>
            </a:r>
          </a:p>
          <a:p>
            <a:r>
              <a:rPr lang="de-DE" dirty="0"/>
              <a:t>Altlasten, etc.</a:t>
            </a:r>
          </a:p>
          <a:p>
            <a:endParaRPr lang="de-DE" dirty="0"/>
          </a:p>
          <a:p>
            <a:r>
              <a:rPr lang="de-DE" dirty="0"/>
              <a:t>Ziel: 		Risikomanagement</a:t>
            </a:r>
          </a:p>
          <a:p>
            <a:r>
              <a:rPr lang="de-DE" dirty="0"/>
              <a:t>Regelwerk:	</a:t>
            </a:r>
            <a:r>
              <a:rPr lang="de-DE" dirty="0" err="1"/>
              <a:t>TrinkwEGV</a:t>
            </a:r>
            <a:r>
              <a:rPr lang="de-DE" dirty="0"/>
              <a:t>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0CE34C4-990E-464D-AA05-FAC3531E692F}"/>
              </a:ext>
            </a:extLst>
          </p:cNvPr>
          <p:cNvSpPr txBox="1"/>
          <p:nvPr/>
        </p:nvSpPr>
        <p:spPr>
          <a:xfrm>
            <a:off x="5144671" y="2513614"/>
            <a:ext cx="3727601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Sicherstellung der TW-Qualität für den menschlichen Gebrauch</a:t>
            </a:r>
          </a:p>
          <a:p>
            <a:endParaRPr lang="de-DE" dirty="0"/>
          </a:p>
          <a:p>
            <a:r>
              <a:rPr lang="de-DE" dirty="0"/>
              <a:t>Gegebenenfalls Anpassung der Aufbereitung an die Ressource</a:t>
            </a:r>
          </a:p>
          <a:p>
            <a:endParaRPr lang="de-DE" dirty="0"/>
          </a:p>
          <a:p>
            <a:r>
              <a:rPr lang="de-DE" dirty="0"/>
              <a:t>Ziel: 		Trinkwasserbereitstellung</a:t>
            </a:r>
          </a:p>
          <a:p>
            <a:r>
              <a:rPr lang="de-DE" dirty="0"/>
              <a:t>Regelwerk:	TrinkwV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511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C661F-4B9F-5A35-BFF8-92BB55B6E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27FCB-7416-64A1-4489-235AC3828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Vorgaben der Gesetzgebung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26D42E-5E51-017C-91A2-020899D6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4B8BFA-602B-53D3-317D-9D4EA415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A3C1D7-F537-5AFA-AF72-01A1B060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19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75B960-06EB-B9AD-E9C0-C6DBDCA4F7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3E67082-07DB-D81A-9C33-81A63E51640C}"/>
              </a:ext>
            </a:extLst>
          </p:cNvPr>
          <p:cNvSpPr txBox="1"/>
          <p:nvPr/>
        </p:nvSpPr>
        <p:spPr>
          <a:xfrm>
            <a:off x="468312" y="800822"/>
            <a:ext cx="48876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Ziel der Gesetzgebung:	sichere und hohe Trinkwasserqualität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6A05D46-D261-D31B-B1BC-26C209F30BE4}"/>
              </a:ext>
            </a:extLst>
          </p:cNvPr>
          <p:cNvSpPr txBox="1"/>
          <p:nvPr/>
        </p:nvSpPr>
        <p:spPr>
          <a:xfrm>
            <a:off x="468312" y="1189703"/>
            <a:ext cx="783128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Ansatz (bisher):		Prüfen der Trinkwasserqualität und Einhaltung von Grenzwerten</a:t>
            </a:r>
          </a:p>
          <a:p>
            <a:r>
              <a:rPr lang="de-DE" dirty="0"/>
              <a:t>Ansatz (ab 2023):		+ Begutachtung der Ressource und Risikobewertung für die Trinkwasserqualität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AECC39B-6188-5FCF-FD7F-A2EA1B60D20B}"/>
              </a:ext>
            </a:extLst>
          </p:cNvPr>
          <p:cNvSpPr txBox="1"/>
          <p:nvPr/>
        </p:nvSpPr>
        <p:spPr>
          <a:xfrm>
            <a:off x="3384804" y="1773768"/>
            <a:ext cx="1998304" cy="300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/>
              <a:t>Resiliente Wasserqualität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66C63C7-A474-60BC-657E-645AB2768986}"/>
              </a:ext>
            </a:extLst>
          </p:cNvPr>
          <p:cNvSpPr/>
          <p:nvPr/>
        </p:nvSpPr>
        <p:spPr>
          <a:xfrm>
            <a:off x="1767717" y="2245982"/>
            <a:ext cx="1068754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1. Ressource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7CF0E7F-96D9-72EA-BC91-918912425611}"/>
              </a:ext>
            </a:extLst>
          </p:cNvPr>
          <p:cNvSpPr/>
          <p:nvPr/>
        </p:nvSpPr>
        <p:spPr>
          <a:xfrm>
            <a:off x="6307531" y="2245982"/>
            <a:ext cx="1177069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2. Trinkwasser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D614434-6CC3-D51C-0239-5932603DD81B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2302094" y="2073850"/>
            <a:ext cx="2081862" cy="172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1C3AB9C-1C11-E1C8-B996-525788DA5ADD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4383956" y="2073850"/>
            <a:ext cx="2512110" cy="172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2CBB6329-2D84-35BA-19FF-241BE8FBDF7D}"/>
              </a:ext>
            </a:extLst>
          </p:cNvPr>
          <p:cNvSpPr txBox="1"/>
          <p:nvPr/>
        </p:nvSpPr>
        <p:spPr>
          <a:xfrm>
            <a:off x="883320" y="2513614"/>
            <a:ext cx="3541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Risikofaktoren für die Ressource im Hinblick für den menschlichen Gebrauch</a:t>
            </a:r>
          </a:p>
          <a:p>
            <a:r>
              <a:rPr lang="de-DE" dirty="0"/>
              <a:t>Emissionen von</a:t>
            </a:r>
          </a:p>
          <a:p>
            <a:r>
              <a:rPr lang="de-DE" dirty="0"/>
              <a:t>Agra, Industrie und Gewerbe, Siedlungen,</a:t>
            </a:r>
          </a:p>
          <a:p>
            <a:r>
              <a:rPr lang="de-DE" dirty="0"/>
              <a:t>Altlasten, etc.</a:t>
            </a:r>
          </a:p>
          <a:p>
            <a:endParaRPr lang="de-DE" dirty="0"/>
          </a:p>
          <a:p>
            <a:r>
              <a:rPr lang="de-DE" dirty="0"/>
              <a:t>Ziel: 		Risikomanagement</a:t>
            </a:r>
          </a:p>
          <a:p>
            <a:r>
              <a:rPr lang="de-DE" dirty="0"/>
              <a:t>Regelwerk:	</a:t>
            </a:r>
            <a:r>
              <a:rPr lang="de-DE" dirty="0" err="1"/>
              <a:t>TrinkwEGV</a:t>
            </a:r>
            <a:r>
              <a:rPr lang="de-DE" dirty="0"/>
              <a:t>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A5C97F-1BB0-C05D-2834-E65BC6C96C4C}"/>
              </a:ext>
            </a:extLst>
          </p:cNvPr>
          <p:cNvSpPr txBox="1"/>
          <p:nvPr/>
        </p:nvSpPr>
        <p:spPr>
          <a:xfrm>
            <a:off x="5144671" y="2513614"/>
            <a:ext cx="3727601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Sicherstellung der TW-Qualität für den menschlichen Gebrauch</a:t>
            </a:r>
          </a:p>
          <a:p>
            <a:endParaRPr lang="de-DE" dirty="0"/>
          </a:p>
          <a:p>
            <a:r>
              <a:rPr lang="de-DE" dirty="0"/>
              <a:t>Gegebenenfalls Anpassung der Aufbereitung an die Ressource</a:t>
            </a:r>
          </a:p>
          <a:p>
            <a:endParaRPr lang="de-DE" dirty="0"/>
          </a:p>
          <a:p>
            <a:r>
              <a:rPr lang="de-DE" dirty="0"/>
              <a:t>Ziel: 		Trinkwasserbereitstellung</a:t>
            </a:r>
          </a:p>
          <a:p>
            <a:r>
              <a:rPr lang="de-DE" dirty="0"/>
              <a:t>Regelwerk:	TrinkwV </a:t>
            </a:r>
          </a:p>
          <a:p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EAD1158-4D1C-D84C-C11D-83421042F324}"/>
              </a:ext>
            </a:extLst>
          </p:cNvPr>
          <p:cNvSpPr txBox="1"/>
          <p:nvPr/>
        </p:nvSpPr>
        <p:spPr>
          <a:xfrm>
            <a:off x="2931259" y="4460041"/>
            <a:ext cx="40584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Effiziente und sichere Kontrolle der Trinkwasserqualität</a:t>
            </a:r>
          </a:p>
        </p:txBody>
      </p:sp>
      <p:sp>
        <p:nvSpPr>
          <p:cNvPr id="25" name="Geschweifte Klammer rechts 24">
            <a:extLst>
              <a:ext uri="{FF2B5EF4-FFF2-40B4-BE49-F238E27FC236}">
                <a16:creationId xmlns:a16="http://schemas.microsoft.com/office/drawing/2014/main" id="{3A355ED8-E955-ABA0-D063-7955954582B9}"/>
              </a:ext>
            </a:extLst>
          </p:cNvPr>
          <p:cNvSpPr/>
          <p:nvPr/>
        </p:nvSpPr>
        <p:spPr>
          <a:xfrm rot="5400000">
            <a:off x="4521067" y="394999"/>
            <a:ext cx="300082" cy="7837859"/>
          </a:xfrm>
          <a:prstGeom prst="rightBrace">
            <a:avLst>
              <a:gd name="adj1" fmla="val 97938"/>
              <a:gd name="adj2" fmla="val 497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55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EEF88-E40A-7D18-186F-BEBB67D1A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C3108-3A1E-D003-B020-9289E3FE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2E7748-8AC5-2C80-05C6-2E30CDB3E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A1881F-8521-6499-15D9-EDB004FD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1248B-93C1-4C66-38B9-7C2472FC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2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4DAABA0-4668-42AE-7114-AF0C506898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6D5B0DEE-4D55-726C-45B7-39B98CBC54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502511"/>
              </p:ext>
            </p:extLst>
          </p:nvPr>
        </p:nvGraphicFramePr>
        <p:xfrm>
          <a:off x="972465" y="539750"/>
          <a:ext cx="7251079" cy="429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403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26268-A751-2EC6-C45D-BF2F9C56F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87453-CB25-37D0-E212-C41E3B7D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Anspruch an die Analytik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9B35EE-C733-53A0-B56C-FCF9E1D8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F198B5-4219-6D3E-92CA-1DC4B8AC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AE05AE-0F8A-B719-E711-3D95C274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20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F2DE667-4961-0C67-E9CE-DEE7A4A62E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9A42B44-5780-B0CE-E955-4881E47F58EC}"/>
              </a:ext>
            </a:extLst>
          </p:cNvPr>
          <p:cNvSpPr/>
          <p:nvPr/>
        </p:nvSpPr>
        <p:spPr>
          <a:xfrm>
            <a:off x="885123" y="3614684"/>
            <a:ext cx="7174356" cy="15186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6634F50D-5155-725F-48D6-86460D579EDD}"/>
              </a:ext>
            </a:extLst>
          </p:cNvPr>
          <p:cNvSpPr/>
          <p:nvPr/>
        </p:nvSpPr>
        <p:spPr>
          <a:xfrm>
            <a:off x="4030240" y="3766548"/>
            <a:ext cx="884122" cy="652131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8670FCD-9B91-97B2-17D6-0E340A895102}"/>
              </a:ext>
            </a:extLst>
          </p:cNvPr>
          <p:cNvSpPr/>
          <p:nvPr/>
        </p:nvSpPr>
        <p:spPr>
          <a:xfrm>
            <a:off x="7208873" y="2143231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Schwer-metalle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8578FE1D-2870-234B-2EDE-3A947D4F87C6}"/>
              </a:ext>
            </a:extLst>
          </p:cNvPr>
          <p:cNvSpPr/>
          <p:nvPr/>
        </p:nvSpPr>
        <p:spPr>
          <a:xfrm>
            <a:off x="7208874" y="2884582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PBSM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EB28E7F1-BBD6-25B7-8624-F0DA6B6ABC0F}"/>
              </a:ext>
            </a:extLst>
          </p:cNvPr>
          <p:cNvSpPr/>
          <p:nvPr/>
        </p:nvSpPr>
        <p:spPr>
          <a:xfrm>
            <a:off x="6358268" y="2884582"/>
            <a:ext cx="850605" cy="73010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Industrie chem</a:t>
            </a:r>
            <a:r>
              <a:rPr lang="de-DE" sz="1200" dirty="0"/>
              <a:t>.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6309C97-6BEC-547B-B521-D16207A2BB89}"/>
              </a:ext>
            </a:extLst>
          </p:cNvPr>
          <p:cNvSpPr/>
          <p:nvPr/>
        </p:nvSpPr>
        <p:spPr>
          <a:xfrm>
            <a:off x="6358267" y="2143231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Coliforme</a:t>
            </a:r>
          </a:p>
          <a:p>
            <a:pPr algn="ctr"/>
            <a:r>
              <a:rPr lang="de-DE" sz="1100" dirty="0"/>
              <a:t>E.Coli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713E1728-C9D6-D62B-08B8-548F169F8701}"/>
              </a:ext>
            </a:extLst>
          </p:cNvPr>
          <p:cNvSpPr/>
          <p:nvPr/>
        </p:nvSpPr>
        <p:spPr>
          <a:xfrm>
            <a:off x="913933" y="2131443"/>
            <a:ext cx="1130595" cy="1471454"/>
          </a:xfrm>
          <a:prstGeom prst="roundRect">
            <a:avLst>
              <a:gd name="adj" fmla="val 76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Labore der</a:t>
            </a:r>
          </a:p>
          <a:p>
            <a:pPr algn="ctr"/>
            <a:r>
              <a:rPr lang="de-DE" dirty="0"/>
              <a:t>FEO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9CBD358C-5651-F308-9B2E-DB138CB5E456}"/>
              </a:ext>
            </a:extLst>
          </p:cNvPr>
          <p:cNvSpPr/>
          <p:nvPr/>
        </p:nvSpPr>
        <p:spPr>
          <a:xfrm>
            <a:off x="2044528" y="2131444"/>
            <a:ext cx="570617" cy="147145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Externe Labore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533EE0D-7DE5-FCE5-9441-7A2EEC1198A4}"/>
              </a:ext>
            </a:extLst>
          </p:cNvPr>
          <p:cNvSpPr txBox="1"/>
          <p:nvPr/>
        </p:nvSpPr>
        <p:spPr>
          <a:xfrm>
            <a:off x="913933" y="917351"/>
            <a:ext cx="976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Umsetzung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B7E36B8-EA00-6CF3-64E3-9F4F64B4FA1C}"/>
              </a:ext>
            </a:extLst>
          </p:cNvPr>
          <p:cNvSpPr txBox="1"/>
          <p:nvPr/>
        </p:nvSpPr>
        <p:spPr>
          <a:xfrm>
            <a:off x="7083120" y="917351"/>
            <a:ext cx="8563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Vorgaben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4339095-49B0-9B43-42BA-64E85B8B7C1F}"/>
              </a:ext>
            </a:extLst>
          </p:cNvPr>
          <p:cNvSpPr txBox="1"/>
          <p:nvPr/>
        </p:nvSpPr>
        <p:spPr>
          <a:xfrm>
            <a:off x="4203637" y="4148532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477891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698E9-7A29-1FE0-128D-A404F5597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CC41BE6C-FA97-B5ED-784D-AF65A59C702C}"/>
              </a:ext>
            </a:extLst>
          </p:cNvPr>
          <p:cNvSpPr/>
          <p:nvPr/>
        </p:nvSpPr>
        <p:spPr>
          <a:xfrm>
            <a:off x="913931" y="1379020"/>
            <a:ext cx="1701212" cy="2218967"/>
          </a:xfrm>
          <a:prstGeom prst="roundRect">
            <a:avLst>
              <a:gd name="adj" fmla="val 833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10BF4B-7117-93FF-0D32-7311B022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Anspruch an die Analytik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FBD52C-D8FA-9744-94A9-1B004CD4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2EE4FA-4FD5-6C52-72FD-D79A1DD1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9AB6E4-5690-3BF5-C9EB-EC822CBB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21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80CF98A-1A57-1851-8903-4CCE28755F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90C30D7A-E972-9BB5-2CF1-41C664D266E0}"/>
              </a:ext>
            </a:extLst>
          </p:cNvPr>
          <p:cNvSpPr/>
          <p:nvPr/>
        </p:nvSpPr>
        <p:spPr>
          <a:xfrm>
            <a:off x="7208873" y="2135239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Schwer-metalle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78BBE7BB-153C-CCF4-633E-06FDB7BA26D8}"/>
              </a:ext>
            </a:extLst>
          </p:cNvPr>
          <p:cNvSpPr/>
          <p:nvPr/>
        </p:nvSpPr>
        <p:spPr>
          <a:xfrm>
            <a:off x="7208874" y="2876590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PBSM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AB124C80-F387-812E-6459-BF7F66BF1898}"/>
              </a:ext>
            </a:extLst>
          </p:cNvPr>
          <p:cNvSpPr/>
          <p:nvPr/>
        </p:nvSpPr>
        <p:spPr>
          <a:xfrm>
            <a:off x="6358268" y="2876590"/>
            <a:ext cx="850605" cy="73010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Industrie chem</a:t>
            </a:r>
            <a:r>
              <a:rPr lang="de-DE" sz="1200" dirty="0"/>
              <a:t>.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6A09AEAC-0E5A-3222-A07D-0D859E3E9CDE}"/>
              </a:ext>
            </a:extLst>
          </p:cNvPr>
          <p:cNvSpPr/>
          <p:nvPr/>
        </p:nvSpPr>
        <p:spPr>
          <a:xfrm>
            <a:off x="6358267" y="2135239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Coliforme</a:t>
            </a:r>
          </a:p>
          <a:p>
            <a:pPr algn="ctr"/>
            <a:r>
              <a:rPr lang="de-DE" sz="1100" dirty="0"/>
              <a:t>E.Coli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1C7F8002-3FC3-BCED-2D84-2D8FAF93C4E1}"/>
              </a:ext>
            </a:extLst>
          </p:cNvPr>
          <p:cNvSpPr/>
          <p:nvPr/>
        </p:nvSpPr>
        <p:spPr>
          <a:xfrm>
            <a:off x="913931" y="2126533"/>
            <a:ext cx="1130595" cy="1471454"/>
          </a:xfrm>
          <a:prstGeom prst="roundRect">
            <a:avLst>
              <a:gd name="adj" fmla="val 76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Labore der</a:t>
            </a:r>
          </a:p>
          <a:p>
            <a:pPr algn="ctr"/>
            <a:r>
              <a:rPr lang="de-DE" dirty="0"/>
              <a:t>FEO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EB9BDAC6-BA02-2652-591B-08DAA727F01F}"/>
              </a:ext>
            </a:extLst>
          </p:cNvPr>
          <p:cNvSpPr/>
          <p:nvPr/>
        </p:nvSpPr>
        <p:spPr>
          <a:xfrm>
            <a:off x="6358266" y="1396431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Medika-mente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1CD3844E-1AC8-7E2F-3A05-4C0CE0C8467C}"/>
              </a:ext>
            </a:extLst>
          </p:cNvPr>
          <p:cNvSpPr/>
          <p:nvPr/>
        </p:nvSpPr>
        <p:spPr>
          <a:xfrm>
            <a:off x="7208871" y="1393888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Metabolite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F2AC87C-0288-1127-ACC0-7B986B0D9257}"/>
              </a:ext>
            </a:extLst>
          </p:cNvPr>
          <p:cNvSpPr txBox="1"/>
          <p:nvPr/>
        </p:nvSpPr>
        <p:spPr>
          <a:xfrm>
            <a:off x="1043296" y="1547930"/>
            <a:ext cx="1442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lt1"/>
                </a:solidFill>
              </a:rPr>
              <a:t>Externe Labore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511AD44-2F57-067B-AD78-F6A1BB017BBA}"/>
              </a:ext>
            </a:extLst>
          </p:cNvPr>
          <p:cNvSpPr/>
          <p:nvPr/>
        </p:nvSpPr>
        <p:spPr>
          <a:xfrm>
            <a:off x="885123" y="3614684"/>
            <a:ext cx="7174356" cy="15186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>
            <a:extLst>
              <a:ext uri="{FF2B5EF4-FFF2-40B4-BE49-F238E27FC236}">
                <a16:creationId xmlns:a16="http://schemas.microsoft.com/office/drawing/2014/main" id="{94786A1B-7465-15AD-989A-E4460D9F868F}"/>
              </a:ext>
            </a:extLst>
          </p:cNvPr>
          <p:cNvSpPr/>
          <p:nvPr/>
        </p:nvSpPr>
        <p:spPr>
          <a:xfrm>
            <a:off x="4030240" y="3766548"/>
            <a:ext cx="884122" cy="652131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CDA67C9-2B75-CFD0-EFCE-517015A42810}"/>
              </a:ext>
            </a:extLst>
          </p:cNvPr>
          <p:cNvSpPr txBox="1"/>
          <p:nvPr/>
        </p:nvSpPr>
        <p:spPr>
          <a:xfrm>
            <a:off x="913933" y="917351"/>
            <a:ext cx="976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Umsetzung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BCB5BA0-E0E3-49FA-4606-0CD714E07428}"/>
              </a:ext>
            </a:extLst>
          </p:cNvPr>
          <p:cNvSpPr txBox="1"/>
          <p:nvPr/>
        </p:nvSpPr>
        <p:spPr>
          <a:xfrm>
            <a:off x="7083120" y="917351"/>
            <a:ext cx="8563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Vorgaben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B1B1477-84E5-819C-BF3F-DAD9547338E9}"/>
              </a:ext>
            </a:extLst>
          </p:cNvPr>
          <p:cNvSpPr txBox="1"/>
          <p:nvPr/>
        </p:nvSpPr>
        <p:spPr>
          <a:xfrm>
            <a:off x="4203637" y="4148532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073206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FF1C1-092B-07C9-679F-710709D6A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415283E8-980D-F960-44C7-D35B4B3A741D}"/>
              </a:ext>
            </a:extLst>
          </p:cNvPr>
          <p:cNvSpPr/>
          <p:nvPr/>
        </p:nvSpPr>
        <p:spPr>
          <a:xfrm>
            <a:off x="885123" y="1379817"/>
            <a:ext cx="2534098" cy="2218967"/>
          </a:xfrm>
          <a:prstGeom prst="roundRect">
            <a:avLst>
              <a:gd name="adj" fmla="val 452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5A5009-453B-D446-D781-8B69F236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Anspruch an die Analytik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7D5B71-C533-37B2-958A-5175C0DD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43E726-EB67-B591-24FA-D6DFD4BB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BC2421-E51A-E1FB-F0CE-9883F4DD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22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53D5D0E-F845-BF2F-6592-6383412B4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BF2F4CD1-094D-18C9-508C-FF605E7988B1}"/>
              </a:ext>
            </a:extLst>
          </p:cNvPr>
          <p:cNvSpPr/>
          <p:nvPr/>
        </p:nvSpPr>
        <p:spPr>
          <a:xfrm>
            <a:off x="6360416" y="1410450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Schwer-metalle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0C4FBA9-3BCF-089B-ABF4-A85335AC9F23}"/>
              </a:ext>
            </a:extLst>
          </p:cNvPr>
          <p:cNvSpPr/>
          <p:nvPr/>
        </p:nvSpPr>
        <p:spPr>
          <a:xfrm>
            <a:off x="7208874" y="2880664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PBSM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CDE3B20E-6566-4CC8-F910-EC3E8DFBCA09}"/>
              </a:ext>
            </a:extLst>
          </p:cNvPr>
          <p:cNvSpPr/>
          <p:nvPr/>
        </p:nvSpPr>
        <p:spPr>
          <a:xfrm>
            <a:off x="6358268" y="2880664"/>
            <a:ext cx="850605" cy="73010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Industrie chem</a:t>
            </a:r>
            <a:r>
              <a:rPr lang="de-DE" sz="1200" dirty="0"/>
              <a:t>.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3731B683-B7D8-6D4B-BE58-AC3888C3D5A9}"/>
              </a:ext>
            </a:extLst>
          </p:cNvPr>
          <p:cNvSpPr/>
          <p:nvPr/>
        </p:nvSpPr>
        <p:spPr>
          <a:xfrm>
            <a:off x="6358267" y="2139313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Coliforme</a:t>
            </a:r>
          </a:p>
          <a:p>
            <a:pPr algn="ctr"/>
            <a:r>
              <a:rPr lang="de-DE" sz="1100" dirty="0" err="1"/>
              <a:t>E.Coli</a:t>
            </a:r>
            <a:endParaRPr lang="de-DE" sz="1100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1AC886E-1435-61CA-B7AC-69E68DB056B6}"/>
              </a:ext>
            </a:extLst>
          </p:cNvPr>
          <p:cNvSpPr/>
          <p:nvPr/>
        </p:nvSpPr>
        <p:spPr>
          <a:xfrm>
            <a:off x="884428" y="2112666"/>
            <a:ext cx="1130595" cy="1471454"/>
          </a:xfrm>
          <a:prstGeom prst="roundRect">
            <a:avLst>
              <a:gd name="adj" fmla="val 76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Labore der</a:t>
            </a:r>
          </a:p>
          <a:p>
            <a:pPr algn="ctr"/>
            <a:r>
              <a:rPr lang="de-DE" dirty="0"/>
              <a:t>FEO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F599D9D2-BFAF-5C9D-A8A1-DF650FB7C52E}"/>
              </a:ext>
            </a:extLst>
          </p:cNvPr>
          <p:cNvSpPr/>
          <p:nvPr/>
        </p:nvSpPr>
        <p:spPr>
          <a:xfrm>
            <a:off x="7226590" y="1408307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Medika-mente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9C568D0-950A-6352-8794-CD6B6F7CE15F}"/>
              </a:ext>
            </a:extLst>
          </p:cNvPr>
          <p:cNvSpPr/>
          <p:nvPr/>
        </p:nvSpPr>
        <p:spPr>
          <a:xfrm>
            <a:off x="7226590" y="2147734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Metabolite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87F8E77-0BAE-B659-A791-73E05539DA5E}"/>
              </a:ext>
            </a:extLst>
          </p:cNvPr>
          <p:cNvSpPr txBox="1"/>
          <p:nvPr/>
        </p:nvSpPr>
        <p:spPr>
          <a:xfrm>
            <a:off x="1014488" y="1565423"/>
            <a:ext cx="1442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lt1"/>
                </a:solidFill>
              </a:rPr>
              <a:t>Externe Labore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0C213720-3648-5E5A-5702-4CAC54AB6966}"/>
              </a:ext>
            </a:extLst>
          </p:cNvPr>
          <p:cNvSpPr/>
          <p:nvPr/>
        </p:nvSpPr>
        <p:spPr>
          <a:xfrm>
            <a:off x="5489946" y="1412138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Coli. Phagen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C6044739-5AFB-FFE5-124D-531340B2D84C}"/>
              </a:ext>
            </a:extLst>
          </p:cNvPr>
          <p:cNvSpPr/>
          <p:nvPr/>
        </p:nvSpPr>
        <p:spPr>
          <a:xfrm>
            <a:off x="5489945" y="2876156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PFAS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A32185E1-7083-9C31-C2B8-1C615A0470CE}"/>
              </a:ext>
            </a:extLst>
          </p:cNvPr>
          <p:cNvSpPr/>
          <p:nvPr/>
        </p:nvSpPr>
        <p:spPr>
          <a:xfrm>
            <a:off x="6359343" y="2140338"/>
            <a:ext cx="850605" cy="7301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Mikro-plastik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69D30090-B140-8B92-53A5-4927A2B6286A}"/>
              </a:ext>
            </a:extLst>
          </p:cNvPr>
          <p:cNvSpPr/>
          <p:nvPr/>
        </p:nvSpPr>
        <p:spPr>
          <a:xfrm>
            <a:off x="5501650" y="2135830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Coliforme</a:t>
            </a:r>
          </a:p>
          <a:p>
            <a:pPr algn="ctr"/>
            <a:r>
              <a:rPr lang="de-DE" sz="1100" dirty="0"/>
              <a:t>E.Coli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27BA56B-634F-ED7F-898C-AEF230E63796}"/>
              </a:ext>
            </a:extLst>
          </p:cNvPr>
          <p:cNvSpPr/>
          <p:nvPr/>
        </p:nvSpPr>
        <p:spPr>
          <a:xfrm>
            <a:off x="885123" y="3614684"/>
            <a:ext cx="7174356" cy="15186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id="{82F7DBE0-1B51-8BD3-7EC8-9159D841A38F}"/>
              </a:ext>
            </a:extLst>
          </p:cNvPr>
          <p:cNvSpPr/>
          <p:nvPr/>
        </p:nvSpPr>
        <p:spPr>
          <a:xfrm>
            <a:off x="4030240" y="3766548"/>
            <a:ext cx="884122" cy="652131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C019DB3-E09B-2FC7-BC6E-93DA57B5B59B}"/>
              </a:ext>
            </a:extLst>
          </p:cNvPr>
          <p:cNvSpPr txBox="1"/>
          <p:nvPr/>
        </p:nvSpPr>
        <p:spPr>
          <a:xfrm>
            <a:off x="913933" y="917351"/>
            <a:ext cx="976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Umsetzung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125D072-C628-20C2-0897-38406DFB4B30}"/>
              </a:ext>
            </a:extLst>
          </p:cNvPr>
          <p:cNvSpPr txBox="1"/>
          <p:nvPr/>
        </p:nvSpPr>
        <p:spPr>
          <a:xfrm>
            <a:off x="7083120" y="917351"/>
            <a:ext cx="8563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Vorgaben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CEF1C94-DC2E-6161-E829-FC8F96282AAE}"/>
              </a:ext>
            </a:extLst>
          </p:cNvPr>
          <p:cNvSpPr txBox="1"/>
          <p:nvPr/>
        </p:nvSpPr>
        <p:spPr>
          <a:xfrm>
            <a:off x="884428" y="3795211"/>
            <a:ext cx="2568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Maßnahmen: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Beschaffung LC-MS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Akkreditierung der PFAS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Expertise Mikroplastikanalytik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25F938D-1918-A028-9874-B13795D337A4}"/>
              </a:ext>
            </a:extLst>
          </p:cNvPr>
          <p:cNvSpPr txBox="1"/>
          <p:nvPr/>
        </p:nvSpPr>
        <p:spPr>
          <a:xfrm>
            <a:off x="4097317" y="4148532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 2023</a:t>
            </a:r>
          </a:p>
        </p:txBody>
      </p:sp>
    </p:spTree>
    <p:extLst>
      <p:ext uri="{BB962C8B-B14F-4D97-AF65-F5344CB8AC3E}">
        <p14:creationId xmlns:p14="http://schemas.microsoft.com/office/powerpoint/2010/main" val="2982221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47EAD-5C6C-CCC0-2D24-58C1604D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E7D16054-C333-E738-287C-16A6F65B5C13}"/>
              </a:ext>
            </a:extLst>
          </p:cNvPr>
          <p:cNvSpPr/>
          <p:nvPr/>
        </p:nvSpPr>
        <p:spPr>
          <a:xfrm>
            <a:off x="885123" y="1379817"/>
            <a:ext cx="2534098" cy="2218967"/>
          </a:xfrm>
          <a:prstGeom prst="roundRect">
            <a:avLst>
              <a:gd name="adj" fmla="val 452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99D8F7-56AA-B827-F666-692C919B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Anspruch an die Analytik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019847-005B-CBC2-7FBD-273A3B1D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BF0147-78AA-5C58-BB33-97F0532C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E4EA4D-697E-0DD9-0E3D-24408EEF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23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F242B10-9F7E-3995-83EA-9C667B90D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77A5696-A26A-5187-31B2-DB33E34E546F}"/>
              </a:ext>
            </a:extLst>
          </p:cNvPr>
          <p:cNvSpPr/>
          <p:nvPr/>
        </p:nvSpPr>
        <p:spPr>
          <a:xfrm>
            <a:off x="884428" y="2112666"/>
            <a:ext cx="2534098" cy="1471454"/>
          </a:xfrm>
          <a:prstGeom prst="roundRect">
            <a:avLst>
              <a:gd name="adj" fmla="val 76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Labore der</a:t>
            </a:r>
          </a:p>
          <a:p>
            <a:pPr algn="ctr"/>
            <a:r>
              <a:rPr lang="de-DE" dirty="0"/>
              <a:t>FEO bis 2025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073AA07-B915-35F1-324C-AB70E6654E95}"/>
              </a:ext>
            </a:extLst>
          </p:cNvPr>
          <p:cNvSpPr txBox="1"/>
          <p:nvPr/>
        </p:nvSpPr>
        <p:spPr>
          <a:xfrm>
            <a:off x="1014488" y="1565423"/>
            <a:ext cx="1442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lt1"/>
                </a:solidFill>
              </a:rPr>
              <a:t>Externe Labore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A8D359B-12B7-B5A6-3A8E-062177CA188B}"/>
              </a:ext>
            </a:extLst>
          </p:cNvPr>
          <p:cNvSpPr/>
          <p:nvPr/>
        </p:nvSpPr>
        <p:spPr>
          <a:xfrm>
            <a:off x="885123" y="3614684"/>
            <a:ext cx="7174356" cy="15186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id="{E379EA37-27D9-F4F6-1FAA-B33C9B0E912B}"/>
              </a:ext>
            </a:extLst>
          </p:cNvPr>
          <p:cNvSpPr/>
          <p:nvPr/>
        </p:nvSpPr>
        <p:spPr>
          <a:xfrm>
            <a:off x="4030240" y="3766548"/>
            <a:ext cx="884122" cy="652131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BE5EF63B-0C50-5530-2489-3AE344775AF6}"/>
              </a:ext>
            </a:extLst>
          </p:cNvPr>
          <p:cNvSpPr/>
          <p:nvPr/>
        </p:nvSpPr>
        <p:spPr>
          <a:xfrm>
            <a:off x="6360416" y="1410450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Schwer-metalle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D8CB5B41-381B-8C61-E29F-06849933DB11}"/>
              </a:ext>
            </a:extLst>
          </p:cNvPr>
          <p:cNvSpPr/>
          <p:nvPr/>
        </p:nvSpPr>
        <p:spPr>
          <a:xfrm>
            <a:off x="7208874" y="2880664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PBSM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7C2247A0-3485-3716-FAC3-475E2F344FB8}"/>
              </a:ext>
            </a:extLst>
          </p:cNvPr>
          <p:cNvSpPr/>
          <p:nvPr/>
        </p:nvSpPr>
        <p:spPr>
          <a:xfrm>
            <a:off x="6358268" y="2880664"/>
            <a:ext cx="850605" cy="73010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Industrie chem</a:t>
            </a:r>
            <a:r>
              <a:rPr lang="de-DE" sz="1200" dirty="0"/>
              <a:t>.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472AEEB0-5BC8-F6A2-6BCC-75E8826E7680}"/>
              </a:ext>
            </a:extLst>
          </p:cNvPr>
          <p:cNvSpPr/>
          <p:nvPr/>
        </p:nvSpPr>
        <p:spPr>
          <a:xfrm>
            <a:off x="6358267" y="2139313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Coliforme</a:t>
            </a:r>
          </a:p>
          <a:p>
            <a:pPr algn="ctr"/>
            <a:r>
              <a:rPr lang="de-DE" sz="1100" dirty="0" err="1"/>
              <a:t>E.Coli</a:t>
            </a:r>
            <a:endParaRPr lang="de-DE" sz="1100" dirty="0"/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7327B172-AB12-F70E-CB2E-B4B79F29A4A4}"/>
              </a:ext>
            </a:extLst>
          </p:cNvPr>
          <p:cNvSpPr/>
          <p:nvPr/>
        </p:nvSpPr>
        <p:spPr>
          <a:xfrm>
            <a:off x="7226590" y="1408307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Medika-mente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C5B03ED1-BB34-9428-DB0B-F05C09451CF2}"/>
              </a:ext>
            </a:extLst>
          </p:cNvPr>
          <p:cNvSpPr/>
          <p:nvPr/>
        </p:nvSpPr>
        <p:spPr>
          <a:xfrm>
            <a:off x="7226590" y="2147734"/>
            <a:ext cx="850605" cy="730102"/>
          </a:xfrm>
          <a:prstGeom prst="roundRect">
            <a:avLst/>
          </a:prstGeom>
          <a:solidFill>
            <a:srgbClr val="D4FE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Metabolite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0788AA1B-FD91-90DB-4727-C5DC30D7B677}"/>
              </a:ext>
            </a:extLst>
          </p:cNvPr>
          <p:cNvSpPr/>
          <p:nvPr/>
        </p:nvSpPr>
        <p:spPr>
          <a:xfrm>
            <a:off x="5489946" y="1412138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Coli. Phagen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32539F89-4D98-907A-6265-79F74969AB18}"/>
              </a:ext>
            </a:extLst>
          </p:cNvPr>
          <p:cNvSpPr/>
          <p:nvPr/>
        </p:nvSpPr>
        <p:spPr>
          <a:xfrm>
            <a:off x="5489945" y="2876156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PFAS</a:t>
            </a: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20F1E594-5F9E-C7D8-0FAB-25E777A8B79B}"/>
              </a:ext>
            </a:extLst>
          </p:cNvPr>
          <p:cNvSpPr/>
          <p:nvPr/>
        </p:nvSpPr>
        <p:spPr>
          <a:xfrm>
            <a:off x="6359343" y="2140338"/>
            <a:ext cx="850605" cy="7301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Mikro-plastik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DA3A7D01-2AC7-5A43-54F1-60A3DDD47E69}"/>
              </a:ext>
            </a:extLst>
          </p:cNvPr>
          <p:cNvSpPr/>
          <p:nvPr/>
        </p:nvSpPr>
        <p:spPr>
          <a:xfrm>
            <a:off x="5501650" y="2135830"/>
            <a:ext cx="850605" cy="7301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Coliforme</a:t>
            </a:r>
          </a:p>
          <a:p>
            <a:pPr algn="ctr"/>
            <a:r>
              <a:rPr lang="de-DE" sz="1100" dirty="0"/>
              <a:t>E.Coli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EF75ABA-B9DF-949F-FB40-30BA1D18131B}"/>
              </a:ext>
            </a:extLst>
          </p:cNvPr>
          <p:cNvSpPr txBox="1"/>
          <p:nvPr/>
        </p:nvSpPr>
        <p:spPr>
          <a:xfrm>
            <a:off x="913933" y="917351"/>
            <a:ext cx="976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Umsetzung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4693874-5627-3F30-8119-2F635CA7BB3E}"/>
              </a:ext>
            </a:extLst>
          </p:cNvPr>
          <p:cNvSpPr txBox="1"/>
          <p:nvPr/>
        </p:nvSpPr>
        <p:spPr>
          <a:xfrm>
            <a:off x="7083120" y="917351"/>
            <a:ext cx="8563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Vorgaben</a:t>
            </a:r>
          </a:p>
        </p:txBody>
      </p:sp>
    </p:spTree>
    <p:extLst>
      <p:ext uri="{BB962C8B-B14F-4D97-AF65-F5344CB8AC3E}">
        <p14:creationId xmlns:p14="http://schemas.microsoft.com/office/powerpoint/2010/main" val="856483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C0BC1-BF42-B737-F4DE-452E190C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Spurenstoffanalytik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C0AC57-119C-DA0E-8FB9-F2B08715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1D56-C1BA-458F-B861-F22BC4F9C8CB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E3C607-E5AA-A24D-7F38-41B6EF575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2" y="4840286"/>
            <a:ext cx="395922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604A4D-6FEF-77B1-E5D9-AD468DF4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24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A325F1F-023A-9BE2-ADF1-BD8F875A8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E7B706B-9546-AAE5-0BF3-10A9D408781E}"/>
              </a:ext>
            </a:extLst>
          </p:cNvPr>
          <p:cNvSpPr txBox="1"/>
          <p:nvPr/>
        </p:nvSpPr>
        <p:spPr>
          <a:xfrm>
            <a:off x="491761" y="1236663"/>
            <a:ext cx="2341988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Auswahl </a:t>
            </a:r>
            <a:r>
              <a:rPr lang="de-DE" dirty="0">
                <a:sym typeface="Wingdings" panose="05000000000000000000" pitchFamily="2" charset="2"/>
              </a:rPr>
              <a:t>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Relevanz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Vorkommen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Verhalten in der Umwelt / </a:t>
            </a:r>
            <a:br>
              <a:rPr lang="de-DE" dirty="0"/>
            </a:br>
            <a:r>
              <a:rPr lang="de-DE" dirty="0"/>
              <a:t>Aufbereitung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Toxizität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Messbarkeit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Verfahren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Analytischer Aufwand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1C747E6-0C05-698A-79D6-BACDA7E181C9}"/>
              </a:ext>
            </a:extLst>
          </p:cNvPr>
          <p:cNvSpPr txBox="1"/>
          <p:nvPr/>
        </p:nvSpPr>
        <p:spPr>
          <a:xfrm>
            <a:off x="4572000" y="1483924"/>
            <a:ext cx="3994107" cy="715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Verfügbarkeit von Kalibrierstandards</a:t>
            </a:r>
          </a:p>
          <a:p>
            <a:r>
              <a:rPr lang="de-DE" dirty="0"/>
              <a:t>Prüfmethode</a:t>
            </a:r>
          </a:p>
          <a:p>
            <a:r>
              <a:rPr lang="de-DE" dirty="0"/>
              <a:t>Adaptierung der Methode an die vorhandene Analytik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D62F85A-47F0-75FE-F547-3522C1C6FBB3}"/>
              </a:ext>
            </a:extLst>
          </p:cNvPr>
          <p:cNvSpPr txBox="1"/>
          <p:nvPr/>
        </p:nvSpPr>
        <p:spPr>
          <a:xfrm>
            <a:off x="4516847" y="3757723"/>
            <a:ext cx="4004494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Validierung des Verfahrens / </a:t>
            </a:r>
            <a:r>
              <a:rPr lang="de-DE" dirty="0" err="1"/>
              <a:t>Qualitätsicherung</a:t>
            </a:r>
            <a:r>
              <a:rPr lang="de-DE" dirty="0"/>
              <a:t> intern</a:t>
            </a:r>
          </a:p>
          <a:p>
            <a:r>
              <a:rPr lang="de-DE" dirty="0"/>
              <a:t>Ringversuche / Vergleichsuntersuchungen / QS extern</a:t>
            </a:r>
          </a:p>
        </p:txBody>
      </p:sp>
      <p:sp>
        <p:nvSpPr>
          <p:cNvPr id="14" name="Pfeil: nach links gekrümmt 13">
            <a:extLst>
              <a:ext uri="{FF2B5EF4-FFF2-40B4-BE49-F238E27FC236}">
                <a16:creationId xmlns:a16="http://schemas.microsoft.com/office/drawing/2014/main" id="{9C74C99A-B052-25BB-09AF-0F64F36D725F}"/>
              </a:ext>
            </a:extLst>
          </p:cNvPr>
          <p:cNvSpPr/>
          <p:nvPr/>
        </p:nvSpPr>
        <p:spPr>
          <a:xfrm>
            <a:off x="2838734" y="1356868"/>
            <a:ext cx="1733266" cy="3256075"/>
          </a:xfrm>
          <a:prstGeom prst="curvedLeftArrow">
            <a:avLst>
              <a:gd name="adj1" fmla="val 25800"/>
              <a:gd name="adj2" fmla="val 5119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Band: nach unten gekrümmt und gekippt 2">
            <a:extLst>
              <a:ext uri="{FF2B5EF4-FFF2-40B4-BE49-F238E27FC236}">
                <a16:creationId xmlns:a16="http://schemas.microsoft.com/office/drawing/2014/main" id="{E398D18A-2288-34B6-AAED-4BF736CDF9BC}"/>
              </a:ext>
            </a:extLst>
          </p:cNvPr>
          <p:cNvSpPr/>
          <p:nvPr/>
        </p:nvSpPr>
        <p:spPr>
          <a:xfrm>
            <a:off x="468313" y="3705367"/>
            <a:ext cx="2274887" cy="1027780"/>
          </a:xfrm>
          <a:prstGeom prst="ellipseRibbon">
            <a:avLst>
              <a:gd name="adj1" fmla="val 25000"/>
              <a:gd name="adj2" fmla="val 60199"/>
              <a:gd name="adj3" fmla="val 12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Begutachtung </a:t>
            </a:r>
            <a:r>
              <a:rPr lang="de-DE" dirty="0" err="1"/>
              <a:t>DAkkS</a:t>
            </a:r>
            <a:endParaRPr lang="de-DE" dirty="0"/>
          </a:p>
          <a:p>
            <a:pPr algn="ctr"/>
            <a:r>
              <a:rPr lang="de-DE" dirty="0"/>
              <a:t>Akkreditierung</a:t>
            </a:r>
          </a:p>
        </p:txBody>
      </p:sp>
    </p:spTree>
    <p:extLst>
      <p:ext uri="{BB962C8B-B14F-4D97-AF65-F5344CB8AC3E}">
        <p14:creationId xmlns:p14="http://schemas.microsoft.com/office/powerpoint/2010/main" val="367380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8C18B-B45F-5B61-3FE2-F006EA47B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1169C-E5C5-50AD-04AB-C80ABBC8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 in der FEO GmbH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96CA01-D628-6D6C-03F2-9F4D534D1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95" y="1003266"/>
            <a:ext cx="3905155" cy="59967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1400" dirty="0"/>
              <a:t>Roadmap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4517F5-15A9-92FE-F679-462DAA9E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B8D6A2-33E3-78C4-4823-D99426E8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B2629B-5AB6-D1B9-D7CA-2FEAAEDA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25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B1E3325-A5F6-BD16-2E9F-3B7012A681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BA5D5AB3-D3EF-CFEF-28E5-4876FA5F83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263525"/>
              </p:ext>
            </p:extLst>
          </p:nvPr>
        </p:nvGraphicFramePr>
        <p:xfrm>
          <a:off x="541337" y="1323975"/>
          <a:ext cx="7008814" cy="1830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915003" imgH="1343025" progId="Excel.Sheet.12">
                  <p:embed/>
                </p:oleObj>
              </mc:Choice>
              <mc:Fallback>
                <p:oleObj name="Worksheet" r:id="rId2" imgW="5915003" imgH="1343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1337" y="1323975"/>
                        <a:ext cx="7008814" cy="1830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3961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C9A83-39AA-B429-42DE-DF85F0DD7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D9824-B654-DF42-A7DA-DC657369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 in der FEO GmbH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054664-8F8A-5499-13C2-09CA34E7B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662F25-1358-757E-0B66-FEE43769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19E06-1DE1-87D4-F233-A38F17E7A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26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64EC589-37A9-B614-9B12-DE2688640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07EE042-92CF-4656-4502-0CE87E6C4A41}"/>
              </a:ext>
            </a:extLst>
          </p:cNvPr>
          <p:cNvSpPr txBox="1"/>
          <p:nvPr/>
        </p:nvSpPr>
        <p:spPr>
          <a:xfrm>
            <a:off x="983063" y="2610068"/>
            <a:ext cx="3733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/>
              <a:t>Laufende</a:t>
            </a:r>
            <a:r>
              <a:rPr lang="en-GB" sz="1400" dirty="0"/>
              <a:t> </a:t>
            </a:r>
            <a:r>
              <a:rPr lang="en-GB" sz="1400" dirty="0" err="1"/>
              <a:t>Tätigkeiten</a:t>
            </a:r>
            <a:r>
              <a:rPr lang="en-GB" sz="1400" dirty="0"/>
              <a:t> </a:t>
            </a:r>
            <a:r>
              <a:rPr lang="en-GB" sz="1400" dirty="0" err="1"/>
              <a:t>zum</a:t>
            </a:r>
            <a:r>
              <a:rPr lang="en-GB" sz="1400" dirty="0"/>
              <a:t> </a:t>
            </a:r>
            <a:r>
              <a:rPr lang="en-GB" sz="1400" dirty="0" err="1"/>
              <a:t>Ressourcenschutz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err="1"/>
              <a:t>Verringerung</a:t>
            </a:r>
            <a:r>
              <a:rPr lang="en-GB" sz="1400" dirty="0"/>
              <a:t> der </a:t>
            </a:r>
            <a:r>
              <a:rPr lang="en-GB" sz="1400" dirty="0" err="1"/>
              <a:t>Haloetherbelastung</a:t>
            </a:r>
            <a:r>
              <a:rPr lang="en-GB" sz="1400" dirty="0"/>
              <a:t> der Elbe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Elbe-</a:t>
            </a:r>
            <a:r>
              <a:rPr lang="en-GB" sz="1400" dirty="0" err="1"/>
              <a:t>Messprogramm</a:t>
            </a:r>
            <a:r>
              <a:rPr lang="en-GB" sz="1400" dirty="0"/>
              <a:t> der AWE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err="1"/>
              <a:t>Mitarbeit</a:t>
            </a:r>
            <a:r>
              <a:rPr lang="en-GB" sz="1400" dirty="0"/>
              <a:t> in den </a:t>
            </a:r>
            <a:r>
              <a:rPr lang="en-GB" sz="1400" dirty="0" err="1"/>
              <a:t>Gremien</a:t>
            </a:r>
            <a:r>
              <a:rPr lang="en-GB" sz="1400" dirty="0"/>
              <a:t> der IKSE</a:t>
            </a:r>
          </a:p>
          <a:p>
            <a:endParaRPr lang="en-GB" sz="1400" dirty="0"/>
          </a:p>
          <a:p>
            <a:r>
              <a:rPr lang="en-GB" sz="1400" dirty="0" err="1"/>
              <a:t>kommende</a:t>
            </a:r>
            <a:r>
              <a:rPr lang="en-GB" sz="1400" dirty="0"/>
              <a:t> </a:t>
            </a:r>
            <a:r>
              <a:rPr lang="en-GB" sz="1400" dirty="0" err="1"/>
              <a:t>Themen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err="1"/>
              <a:t>Umsetzung</a:t>
            </a:r>
            <a:r>
              <a:rPr lang="en-GB" sz="1400" dirty="0"/>
              <a:t> der </a:t>
            </a:r>
            <a:r>
              <a:rPr lang="en-GB" sz="1400" dirty="0" err="1"/>
              <a:t>Reduzierungziele</a:t>
            </a:r>
            <a:r>
              <a:rPr lang="en-GB" sz="1400" dirty="0"/>
              <a:t> </a:t>
            </a:r>
            <a:r>
              <a:rPr lang="en-GB" sz="1400" dirty="0" err="1"/>
              <a:t>erreichen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err="1"/>
              <a:t>Erstellung</a:t>
            </a:r>
            <a:r>
              <a:rPr lang="en-GB" sz="1400" dirty="0"/>
              <a:t> </a:t>
            </a:r>
            <a:r>
              <a:rPr lang="en-GB" sz="1400" dirty="0" err="1"/>
              <a:t>eines</a:t>
            </a:r>
            <a:r>
              <a:rPr lang="en-GB" sz="1400" dirty="0"/>
              <a:t> </a:t>
            </a:r>
            <a:r>
              <a:rPr lang="en-GB" sz="1400" dirty="0" err="1"/>
              <a:t>Einleitkatasters</a:t>
            </a:r>
            <a:endParaRPr lang="en-GB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8095DAE-D443-8A50-CD89-497CF0C9B4E5}"/>
              </a:ext>
            </a:extLst>
          </p:cNvPr>
          <p:cNvSpPr txBox="1"/>
          <p:nvPr/>
        </p:nvSpPr>
        <p:spPr>
          <a:xfrm>
            <a:off x="468313" y="1247241"/>
            <a:ext cx="6089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Mitarbeit in der Arbeitsgemeinschaft der Wasserversorger an der Elbe</a:t>
            </a:r>
          </a:p>
        </p:txBody>
      </p:sp>
      <p:pic>
        <p:nvPicPr>
          <p:cNvPr id="10" name="Grafik 9" descr="Ein Bild, das Text, Schrift, Visitenkarte, Grafiken enthält.&#10;&#10;Automatisch generierte Beschreibung">
            <a:extLst>
              <a:ext uri="{FF2B5EF4-FFF2-40B4-BE49-F238E27FC236}">
                <a16:creationId xmlns:a16="http://schemas.microsoft.com/office/drawing/2014/main" id="{0CA5F967-65F2-D814-AF9F-8913DF4C2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11" y="1319449"/>
            <a:ext cx="2517789" cy="77144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080EFCC-0EA3-4E83-F1B3-3750F04CA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1530287"/>
            <a:ext cx="5410503" cy="5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2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D0BFB-0453-F66F-59BB-BBAEC4EF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Spurenstoffe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FED9A9-232A-FD33-93E8-26D9FC82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1D56-C1BA-458F-B861-F22BC4F9C8CB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B59E3C-6E61-6036-16BF-7E0DA273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2" y="4840286"/>
            <a:ext cx="4454913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E35E0A-A05D-432B-1278-9C506987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3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4C1FB66-84AD-6376-4E08-7F6AA5AB78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7F46391-D203-43B6-03C5-2AE076C241BF}"/>
              </a:ext>
            </a:extLst>
          </p:cNvPr>
          <p:cNvSpPr txBox="1"/>
          <p:nvPr/>
        </p:nvSpPr>
        <p:spPr>
          <a:xfrm>
            <a:off x="468313" y="1232922"/>
            <a:ext cx="5193700" cy="1338828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r>
              <a:rPr lang="de-DE" b="1" dirty="0"/>
              <a:t>Was sind anthropogene Spurenstoffe</a:t>
            </a:r>
          </a:p>
          <a:p>
            <a:r>
              <a:rPr lang="de-DE" dirty="0"/>
              <a:t>Bei anthropogenen Spurenstoffe bzw. Mikroverunreinigungen handelt sich um </a:t>
            </a:r>
            <a:r>
              <a:rPr lang="de-DE" b="1" dirty="0"/>
              <a:t>künstlich hergestellte, meist organische Stoffe</a:t>
            </a:r>
            <a:r>
              <a:rPr lang="de-DE" dirty="0"/>
              <a:t>, wie z. B. Pestizide, Pharmaka, Körperpflegemittel und Industriechemikalien sowie deren Abbauprodukte und Metabolite, die in Gewässern unerwünscht sind. </a:t>
            </a:r>
            <a:r>
              <a:rPr lang="de-DE" i="1" dirty="0"/>
              <a:t>(Quelle: DWA)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CABFE1-B35E-08F2-3757-B464027B7DE4}"/>
              </a:ext>
            </a:extLst>
          </p:cNvPr>
          <p:cNvSpPr txBox="1"/>
          <p:nvPr/>
        </p:nvSpPr>
        <p:spPr>
          <a:xfrm>
            <a:off x="2376489" y="3087122"/>
            <a:ext cx="6284912" cy="1338828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de-DE" dirty="0"/>
              <a:t>Als Spurenstoffe werden organische anthropogene Stoffe bezeichnet, die in einer </a:t>
            </a:r>
            <a:r>
              <a:rPr lang="de-DE" b="1" dirty="0"/>
              <a:t>geringen Konzentration von weniger als einem millionstel Gramm (&lt; 1 µg/l)</a:t>
            </a:r>
            <a:r>
              <a:rPr lang="de-DE" dirty="0"/>
              <a:t> in unseren Gewässern nachzuweisen sind. […] Zu den Spurenstoffen zählen beispielsweise Arzneimittelwirkstoffe, Röntgenkontrastmittel, Duftstoffe in Körperpflege- und Reinigungsmitteln, Biozide, Flammschutzmittel, perfluorierte Chemikalien (PFC) sowie Stoffe mit hormonähnlichen Wirkungen. </a:t>
            </a:r>
            <a:r>
              <a:rPr lang="de-DE" i="1" dirty="0"/>
              <a:t>(Umweltministerium Baden-Württemberg)</a:t>
            </a:r>
          </a:p>
        </p:txBody>
      </p:sp>
    </p:spTree>
    <p:extLst>
      <p:ext uri="{BB962C8B-B14F-4D97-AF65-F5344CB8AC3E}">
        <p14:creationId xmlns:p14="http://schemas.microsoft.com/office/powerpoint/2010/main" val="352406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02492-5DE6-04B5-3CF4-85B6F7DB3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D8DCC-67B9-E7EB-A7C5-46E20174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Spurenstoffe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B5CC72-DE1B-F272-5D34-556768CF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35317C-49D6-A545-5DFF-FC42907BE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8FBF3D-ADA7-2805-17B1-2F0F7F51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4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2D532B0-2AA1-13CE-936E-1FF4E89DF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7372E43-3124-843B-9D00-51B0A2828F24}"/>
              </a:ext>
            </a:extLst>
          </p:cNvPr>
          <p:cNvSpPr/>
          <p:nvPr/>
        </p:nvSpPr>
        <p:spPr>
          <a:xfrm>
            <a:off x="396949" y="1445708"/>
            <a:ext cx="6328133" cy="32595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55C9526-6F21-DE2B-6309-570FC2FFE312}"/>
              </a:ext>
            </a:extLst>
          </p:cNvPr>
          <p:cNvSpPr txBox="1"/>
          <p:nvPr/>
        </p:nvSpPr>
        <p:spPr>
          <a:xfrm>
            <a:off x="392070" y="1425948"/>
            <a:ext cx="17536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Substanzen im Wasser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D7D840D-D990-1840-3CE7-3E1CEBCCC031}"/>
              </a:ext>
            </a:extLst>
          </p:cNvPr>
          <p:cNvSpPr txBox="1"/>
          <p:nvPr/>
        </p:nvSpPr>
        <p:spPr>
          <a:xfrm>
            <a:off x="6989135" y="1580707"/>
            <a:ext cx="17579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Bilanzraum Wasser der Erde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Es gibt ca. 1,4 Billionen Kubikmeter Wasser auf der Erde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~ 1 % Süßwasser</a:t>
            </a:r>
          </a:p>
        </p:txBody>
      </p:sp>
    </p:spTree>
    <p:extLst>
      <p:ext uri="{BB962C8B-B14F-4D97-AF65-F5344CB8AC3E}">
        <p14:creationId xmlns:p14="http://schemas.microsoft.com/office/powerpoint/2010/main" val="11038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92130-C823-14DA-D2B4-30721B1BC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8D4E8-466F-D6B2-86E8-085912E5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Spurenstoffe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C111E2-A043-8994-4986-56C219FC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8ABCE0-1F99-BDA9-7114-7A59010E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E2E1F3-E089-A735-1DFE-AD081F4D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5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6E72A0D-B155-EA97-2881-191D68A03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9191B23-0007-D69A-53C7-F3965DCBF11A}"/>
              </a:ext>
            </a:extLst>
          </p:cNvPr>
          <p:cNvSpPr/>
          <p:nvPr/>
        </p:nvSpPr>
        <p:spPr>
          <a:xfrm>
            <a:off x="396949" y="1445708"/>
            <a:ext cx="6328133" cy="32595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5B6D3F7-B093-72F7-5EB3-73114560CD93}"/>
              </a:ext>
            </a:extLst>
          </p:cNvPr>
          <p:cNvSpPr/>
          <p:nvPr/>
        </p:nvSpPr>
        <p:spPr>
          <a:xfrm>
            <a:off x="1471518" y="2089014"/>
            <a:ext cx="5253564" cy="1867848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5EF0A98-F0EC-3C71-492F-A26726D3B2BD}"/>
              </a:ext>
            </a:extLst>
          </p:cNvPr>
          <p:cNvSpPr txBox="1"/>
          <p:nvPr/>
        </p:nvSpPr>
        <p:spPr>
          <a:xfrm>
            <a:off x="392070" y="1425948"/>
            <a:ext cx="17536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Substanzen im Wasser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BAB25B0-7EE3-1DE6-AA21-9CD68E893C4C}"/>
              </a:ext>
            </a:extLst>
          </p:cNvPr>
          <p:cNvSpPr txBox="1"/>
          <p:nvPr/>
        </p:nvSpPr>
        <p:spPr>
          <a:xfrm>
            <a:off x="1521504" y="2070722"/>
            <a:ext cx="17914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Anthropogene Quellen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288F2B-5A29-8024-A24C-593B7AD4B047}"/>
              </a:ext>
            </a:extLst>
          </p:cNvPr>
          <p:cNvSpPr txBox="1"/>
          <p:nvPr/>
        </p:nvSpPr>
        <p:spPr>
          <a:xfrm>
            <a:off x="6989135" y="1580707"/>
            <a:ext cx="1757916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Anthropogene Stoffe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Anthropogene Stoffe bilden nur ein Bruchteil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Besonders Relevant, da diese Stoffe teilweise durch nicht natürliche Prozesse entstanden sind</a:t>
            </a:r>
          </a:p>
        </p:txBody>
      </p:sp>
    </p:spTree>
    <p:extLst>
      <p:ext uri="{BB962C8B-B14F-4D97-AF65-F5344CB8AC3E}">
        <p14:creationId xmlns:p14="http://schemas.microsoft.com/office/powerpoint/2010/main" val="249612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7D744-BCB2-C774-05E2-594B6F09A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3CB4E-6AEF-D2F3-1F29-10EFBF941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Spurenstoffe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09F357-4F70-4DD7-78A1-60CAF590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3B2532-1282-EBEC-F43B-5E60D71E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9BCBF6-B932-00FE-44BA-2A18CAAC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6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2D4D23-2A8D-CFF5-76D8-1D3E8165B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084EF4-FF29-5B10-BE9F-792E135571B6}"/>
              </a:ext>
            </a:extLst>
          </p:cNvPr>
          <p:cNvSpPr/>
          <p:nvPr/>
        </p:nvSpPr>
        <p:spPr>
          <a:xfrm>
            <a:off x="396949" y="1445708"/>
            <a:ext cx="6328133" cy="32595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925F5EC-C8A8-1BC7-6D33-51C57A1A4EE4}"/>
              </a:ext>
            </a:extLst>
          </p:cNvPr>
          <p:cNvSpPr/>
          <p:nvPr/>
        </p:nvSpPr>
        <p:spPr>
          <a:xfrm>
            <a:off x="1471518" y="2089014"/>
            <a:ext cx="5253564" cy="1867848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96C7D7C-37B0-D91D-74F0-A3FDC47A6EE8}"/>
              </a:ext>
            </a:extLst>
          </p:cNvPr>
          <p:cNvSpPr/>
          <p:nvPr/>
        </p:nvSpPr>
        <p:spPr>
          <a:xfrm>
            <a:off x="2246639" y="2377530"/>
            <a:ext cx="4423520" cy="2103636"/>
          </a:xfrm>
          <a:prstGeom prst="rect">
            <a:avLst/>
          </a:prstGeom>
          <a:solidFill>
            <a:srgbClr val="FFCC66">
              <a:alpha val="7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E7BDBED-1085-1363-2B7D-565CBBF70268}"/>
              </a:ext>
            </a:extLst>
          </p:cNvPr>
          <p:cNvSpPr txBox="1"/>
          <p:nvPr/>
        </p:nvSpPr>
        <p:spPr>
          <a:xfrm>
            <a:off x="392070" y="1425948"/>
            <a:ext cx="17536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Substanzen im Wasser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EE79249-7B53-1DCD-EA0C-DDEF54CB73FE}"/>
              </a:ext>
            </a:extLst>
          </p:cNvPr>
          <p:cNvSpPr txBox="1"/>
          <p:nvPr/>
        </p:nvSpPr>
        <p:spPr>
          <a:xfrm>
            <a:off x="1521504" y="2070722"/>
            <a:ext cx="17914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Anthropogene Quellen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EFEBDB5-6552-1A4E-C4D0-9702C53E1420}"/>
              </a:ext>
            </a:extLst>
          </p:cNvPr>
          <p:cNvSpPr txBox="1"/>
          <p:nvPr/>
        </p:nvSpPr>
        <p:spPr>
          <a:xfrm>
            <a:off x="2246638" y="2377529"/>
            <a:ext cx="10663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Analysierbar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21692C5-16A8-6F0E-7F14-CEE4D16E696D}"/>
              </a:ext>
            </a:extLst>
          </p:cNvPr>
          <p:cNvSpPr txBox="1"/>
          <p:nvPr/>
        </p:nvSpPr>
        <p:spPr>
          <a:xfrm>
            <a:off x="6989135" y="1580707"/>
            <a:ext cx="1757916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Viele Stoffe sind analysierbar, aber nicht alle!</a:t>
            </a:r>
          </a:p>
          <a:p>
            <a:endParaRPr lang="de-DE" dirty="0"/>
          </a:p>
          <a:p>
            <a:r>
              <a:rPr lang="de-DE" dirty="0"/>
              <a:t>Analysen sind nicht möglich, weil: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 geringe Konzentrationen im Wasser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 hoher analytischer Aufwand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62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33D56-70CB-7175-59AD-B3A44A42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044C7-FFD1-B5B6-3E87-62FE1747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Spurenstoffe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1F5A0C-2F9E-5271-3891-DACEAD86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BE0B5-90A3-121B-F165-8D66C486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C93972-B228-EDF3-D2FF-933DFD10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7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8058AED-EEB8-D8D0-F20B-759B3EDD95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D832103-8CF8-476C-F82A-E550076ADFC3}"/>
              </a:ext>
            </a:extLst>
          </p:cNvPr>
          <p:cNvSpPr/>
          <p:nvPr/>
        </p:nvSpPr>
        <p:spPr>
          <a:xfrm>
            <a:off x="396949" y="1445708"/>
            <a:ext cx="6328133" cy="32595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EB7AD65-5E39-05C2-61F9-0BD385F086AE}"/>
              </a:ext>
            </a:extLst>
          </p:cNvPr>
          <p:cNvSpPr/>
          <p:nvPr/>
        </p:nvSpPr>
        <p:spPr>
          <a:xfrm>
            <a:off x="1471518" y="2089014"/>
            <a:ext cx="5253564" cy="1867848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997B5FB-A3DE-6F58-741A-173690C225D2}"/>
              </a:ext>
            </a:extLst>
          </p:cNvPr>
          <p:cNvSpPr/>
          <p:nvPr/>
        </p:nvSpPr>
        <p:spPr>
          <a:xfrm>
            <a:off x="2246639" y="2377530"/>
            <a:ext cx="4423520" cy="2103636"/>
          </a:xfrm>
          <a:prstGeom prst="rect">
            <a:avLst/>
          </a:prstGeom>
          <a:solidFill>
            <a:srgbClr val="FFCC66">
              <a:alpha val="7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8D6C41B-2D0D-2A04-C92E-5919197547D2}"/>
              </a:ext>
            </a:extLst>
          </p:cNvPr>
          <p:cNvSpPr/>
          <p:nvPr/>
        </p:nvSpPr>
        <p:spPr>
          <a:xfrm>
            <a:off x="3298779" y="1643843"/>
            <a:ext cx="3293407" cy="2816877"/>
          </a:xfrm>
          <a:prstGeom prst="roundRect">
            <a:avLst/>
          </a:prstGeom>
          <a:solidFill>
            <a:srgbClr val="FFFF00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6B0E1CF-008B-BFC6-6BFD-C06136DE8AA3}"/>
              </a:ext>
            </a:extLst>
          </p:cNvPr>
          <p:cNvSpPr txBox="1"/>
          <p:nvPr/>
        </p:nvSpPr>
        <p:spPr>
          <a:xfrm>
            <a:off x="392070" y="1425948"/>
            <a:ext cx="17536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Substanzen im Wasser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81912FC-A68A-FEB5-73E6-C948D9C9F505}"/>
              </a:ext>
            </a:extLst>
          </p:cNvPr>
          <p:cNvSpPr txBox="1"/>
          <p:nvPr/>
        </p:nvSpPr>
        <p:spPr>
          <a:xfrm>
            <a:off x="1521504" y="2070722"/>
            <a:ext cx="17914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Anthropogene Quellen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F04CA92-7EDB-6BD9-B1F5-D79C942EC902}"/>
              </a:ext>
            </a:extLst>
          </p:cNvPr>
          <p:cNvSpPr txBox="1"/>
          <p:nvPr/>
        </p:nvSpPr>
        <p:spPr>
          <a:xfrm>
            <a:off x="2246638" y="2377529"/>
            <a:ext cx="10663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Analysierbar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D26C502-05E4-BB3B-BCAD-AB1C56CD1923}"/>
              </a:ext>
            </a:extLst>
          </p:cNvPr>
          <p:cNvSpPr txBox="1"/>
          <p:nvPr/>
        </p:nvSpPr>
        <p:spPr>
          <a:xfrm>
            <a:off x="3707535" y="1643843"/>
            <a:ext cx="17315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Toxikologisch relevant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8359DED3-B879-8646-FAED-7243AC29E159}"/>
              </a:ext>
            </a:extLst>
          </p:cNvPr>
          <p:cNvSpPr/>
          <p:nvPr/>
        </p:nvSpPr>
        <p:spPr>
          <a:xfrm>
            <a:off x="3810131" y="2110563"/>
            <a:ext cx="2660171" cy="2333589"/>
          </a:xfrm>
          <a:prstGeom prst="roundRect">
            <a:avLst/>
          </a:prstGeom>
          <a:solidFill>
            <a:srgbClr val="CCFF66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F0703A7-AB07-CA07-27FF-73CA9C684294}"/>
              </a:ext>
            </a:extLst>
          </p:cNvPr>
          <p:cNvSpPr txBox="1"/>
          <p:nvPr/>
        </p:nvSpPr>
        <p:spPr>
          <a:xfrm>
            <a:off x="3955406" y="2059036"/>
            <a:ext cx="8212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Reguliert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DE61FAC-A914-3670-29B5-82B80E619CEB}"/>
              </a:ext>
            </a:extLst>
          </p:cNvPr>
          <p:cNvSpPr txBox="1"/>
          <p:nvPr/>
        </p:nvSpPr>
        <p:spPr>
          <a:xfrm>
            <a:off x="6989135" y="1580707"/>
            <a:ext cx="1820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Nicht alle Stoffe sind toxisch (Umwelt/Mensch):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Manche Regulierung stellen nur Ziele dar, nicht Wege (WRRL)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UQN von </a:t>
            </a:r>
            <a:r>
              <a:rPr lang="de-DE" dirty="0" err="1"/>
              <a:t>Heptachlor</a:t>
            </a:r>
            <a:r>
              <a:rPr lang="de-DE" dirty="0"/>
              <a:t> (PBSM) 2x10</a:t>
            </a:r>
            <a:r>
              <a:rPr lang="de-DE" baseline="30000" dirty="0"/>
              <a:t>-7</a:t>
            </a:r>
            <a:r>
              <a:rPr lang="de-DE" dirty="0"/>
              <a:t> µg/l</a:t>
            </a:r>
          </a:p>
        </p:txBody>
      </p:sp>
    </p:spTree>
    <p:extLst>
      <p:ext uri="{BB962C8B-B14F-4D97-AF65-F5344CB8AC3E}">
        <p14:creationId xmlns:p14="http://schemas.microsoft.com/office/powerpoint/2010/main" val="315128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605AB-62F8-6B77-2A17-EA6B725C6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FBB9D-9A29-7FE1-F48F-020BB4DE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Spurenstoffe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96B8BB-8867-56BE-0382-7BE56D56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AEF62B-00B2-A836-CCF2-DB8C9011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77EA6-274F-AC76-10A3-6B467B31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8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2D653E-78F9-A24C-D892-8C401E6098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3872B12-3EE1-3089-FB76-E3FB6C736391}"/>
              </a:ext>
            </a:extLst>
          </p:cNvPr>
          <p:cNvSpPr/>
          <p:nvPr/>
        </p:nvSpPr>
        <p:spPr>
          <a:xfrm>
            <a:off x="396949" y="1445708"/>
            <a:ext cx="6328133" cy="32595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02435A1-A455-09B8-2488-7075BA7A0E85}"/>
              </a:ext>
            </a:extLst>
          </p:cNvPr>
          <p:cNvSpPr/>
          <p:nvPr/>
        </p:nvSpPr>
        <p:spPr>
          <a:xfrm>
            <a:off x="1471518" y="2089014"/>
            <a:ext cx="5253564" cy="1867848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F925DE4-2223-67A3-E12B-AE7D29CE92F0}"/>
              </a:ext>
            </a:extLst>
          </p:cNvPr>
          <p:cNvSpPr/>
          <p:nvPr/>
        </p:nvSpPr>
        <p:spPr>
          <a:xfrm>
            <a:off x="2246639" y="2377530"/>
            <a:ext cx="4423520" cy="2103636"/>
          </a:xfrm>
          <a:prstGeom prst="rect">
            <a:avLst/>
          </a:prstGeom>
          <a:solidFill>
            <a:srgbClr val="FFCC66">
              <a:alpha val="7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3EA116C1-9176-B225-FF5B-07DC15F96BF4}"/>
              </a:ext>
            </a:extLst>
          </p:cNvPr>
          <p:cNvSpPr/>
          <p:nvPr/>
        </p:nvSpPr>
        <p:spPr>
          <a:xfrm>
            <a:off x="3298779" y="1643843"/>
            <a:ext cx="3293407" cy="2816877"/>
          </a:xfrm>
          <a:prstGeom prst="roundRect">
            <a:avLst/>
          </a:prstGeom>
          <a:solidFill>
            <a:srgbClr val="FFFF00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016E9C6-E60D-55DE-3C59-CF93A4E5F217}"/>
              </a:ext>
            </a:extLst>
          </p:cNvPr>
          <p:cNvSpPr txBox="1"/>
          <p:nvPr/>
        </p:nvSpPr>
        <p:spPr>
          <a:xfrm>
            <a:off x="392070" y="1425948"/>
            <a:ext cx="17536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Substanzen im Wasser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6B9FF659-CE4F-612D-CBA9-95B9BE702322}"/>
              </a:ext>
            </a:extLst>
          </p:cNvPr>
          <p:cNvSpPr/>
          <p:nvPr/>
        </p:nvSpPr>
        <p:spPr>
          <a:xfrm>
            <a:off x="3984824" y="2572854"/>
            <a:ext cx="2375337" cy="172677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8EE962E-F233-C4D1-6872-A1F2A17E1A29}"/>
              </a:ext>
            </a:extLst>
          </p:cNvPr>
          <p:cNvSpPr txBox="1"/>
          <p:nvPr/>
        </p:nvSpPr>
        <p:spPr>
          <a:xfrm>
            <a:off x="1521504" y="2070722"/>
            <a:ext cx="17914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Anthropogene Quellen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6C481081-40DE-010B-6A30-E1B0B9A22705}"/>
              </a:ext>
            </a:extLst>
          </p:cNvPr>
          <p:cNvSpPr/>
          <p:nvPr/>
        </p:nvSpPr>
        <p:spPr>
          <a:xfrm>
            <a:off x="3810131" y="2110563"/>
            <a:ext cx="2660171" cy="2333589"/>
          </a:xfrm>
          <a:prstGeom prst="roundRect">
            <a:avLst/>
          </a:prstGeom>
          <a:solidFill>
            <a:srgbClr val="CCFF66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A2E7FF5-E52C-2672-5067-67CCBD506C62}"/>
              </a:ext>
            </a:extLst>
          </p:cNvPr>
          <p:cNvSpPr txBox="1"/>
          <p:nvPr/>
        </p:nvSpPr>
        <p:spPr>
          <a:xfrm>
            <a:off x="2246638" y="2377529"/>
            <a:ext cx="10663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Analysierbar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9AE3801-1527-EFFA-81EA-3D0E9FAD058F}"/>
              </a:ext>
            </a:extLst>
          </p:cNvPr>
          <p:cNvSpPr txBox="1"/>
          <p:nvPr/>
        </p:nvSpPr>
        <p:spPr>
          <a:xfrm>
            <a:off x="3707535" y="1643843"/>
            <a:ext cx="17315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Toxikologisch relevant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770ED2A-B825-CD35-2137-2379F3168682}"/>
              </a:ext>
            </a:extLst>
          </p:cNvPr>
          <p:cNvSpPr txBox="1"/>
          <p:nvPr/>
        </p:nvSpPr>
        <p:spPr>
          <a:xfrm>
            <a:off x="3955406" y="2059036"/>
            <a:ext cx="8212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Reguliert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52D2BA6-37D2-6C3A-254D-254D9F8951E0}"/>
              </a:ext>
            </a:extLst>
          </p:cNvPr>
          <p:cNvSpPr txBox="1"/>
          <p:nvPr/>
        </p:nvSpPr>
        <p:spPr>
          <a:xfrm>
            <a:off x="4186078" y="2542244"/>
            <a:ext cx="19082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Reguliert im Trinkwasser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71673CE-356D-6A60-233B-7D232C5A6560}"/>
              </a:ext>
            </a:extLst>
          </p:cNvPr>
          <p:cNvSpPr txBox="1"/>
          <p:nvPr/>
        </p:nvSpPr>
        <p:spPr>
          <a:xfrm>
            <a:off x="6989135" y="1580707"/>
            <a:ext cx="1757916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Regulierung im Trinkwasser: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Natürliche und anthropogene Stoffe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Nur ein Bruchteil der möglichen Spurenstoffe im Wasser</a:t>
            </a:r>
          </a:p>
        </p:txBody>
      </p:sp>
    </p:spTree>
    <p:extLst>
      <p:ext uri="{BB962C8B-B14F-4D97-AF65-F5344CB8AC3E}">
        <p14:creationId xmlns:p14="http://schemas.microsoft.com/office/powerpoint/2010/main" val="231053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D3566-CBCE-4FB2-03E0-0B4871EF0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26929-D90F-CB6B-D06C-246B304F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Spurenstoffe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C798F0-07E3-4284-9AE9-9E6882CB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E8A-931F-4D87-926A-8A4FB83B3033}" type="datetime4">
              <a:rPr lang="de-DE" smtClean="0"/>
              <a:t>8. April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CD83F1-E8C5-8157-EC5E-4E75938A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4840286"/>
            <a:ext cx="3219565" cy="252000"/>
          </a:xfrm>
        </p:spPr>
        <p:txBody>
          <a:bodyPr/>
          <a:lstStyle/>
          <a:p>
            <a:r>
              <a:rPr lang="de-DE" dirty="0"/>
              <a:t>Spurenstoffmessung Informationstag zur Trinkwasserqualität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7D97FC-C746-2626-7D64-F79DC417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F71E-8461-4546-82FF-D2C4BAE2697F}" type="slidenum">
              <a:rPr lang="de-DE" smtClean="0"/>
              <a:t>9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E741A24-2258-4AD0-E96D-E675FC6EC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DCF0788-A6B3-FBAB-359B-BA30E39C8B31}"/>
              </a:ext>
            </a:extLst>
          </p:cNvPr>
          <p:cNvSpPr/>
          <p:nvPr/>
        </p:nvSpPr>
        <p:spPr>
          <a:xfrm>
            <a:off x="396949" y="1445708"/>
            <a:ext cx="6328133" cy="32595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F03FC35-57CC-F15F-4AD6-1E76ED0FE310}"/>
              </a:ext>
            </a:extLst>
          </p:cNvPr>
          <p:cNvSpPr/>
          <p:nvPr/>
        </p:nvSpPr>
        <p:spPr>
          <a:xfrm>
            <a:off x="1471518" y="2089014"/>
            <a:ext cx="5253564" cy="1867848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A67CBD4-E463-70BF-C5F7-39567D9FB721}"/>
              </a:ext>
            </a:extLst>
          </p:cNvPr>
          <p:cNvSpPr/>
          <p:nvPr/>
        </p:nvSpPr>
        <p:spPr>
          <a:xfrm>
            <a:off x="2246639" y="2377530"/>
            <a:ext cx="4423520" cy="2103636"/>
          </a:xfrm>
          <a:prstGeom prst="rect">
            <a:avLst/>
          </a:prstGeom>
          <a:solidFill>
            <a:srgbClr val="FFCC66">
              <a:alpha val="7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1E56F5E-2007-88F4-8548-E588792B3435}"/>
              </a:ext>
            </a:extLst>
          </p:cNvPr>
          <p:cNvSpPr/>
          <p:nvPr/>
        </p:nvSpPr>
        <p:spPr>
          <a:xfrm>
            <a:off x="3298779" y="1643843"/>
            <a:ext cx="3293407" cy="2816877"/>
          </a:xfrm>
          <a:prstGeom prst="roundRect">
            <a:avLst/>
          </a:prstGeom>
          <a:solidFill>
            <a:srgbClr val="FFFF00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EC25F52-A3AD-1F0D-5A85-C150559B9ABD}"/>
              </a:ext>
            </a:extLst>
          </p:cNvPr>
          <p:cNvSpPr txBox="1"/>
          <p:nvPr/>
        </p:nvSpPr>
        <p:spPr>
          <a:xfrm>
            <a:off x="392070" y="1425948"/>
            <a:ext cx="17536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Substanzen im Wasser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68D41810-53D2-A5A7-C0E3-B9B809BE1F27}"/>
              </a:ext>
            </a:extLst>
          </p:cNvPr>
          <p:cNvSpPr/>
          <p:nvPr/>
        </p:nvSpPr>
        <p:spPr>
          <a:xfrm>
            <a:off x="3984824" y="2572854"/>
            <a:ext cx="2375337" cy="172677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3225752-D1F4-B6F3-6EAE-F917E3BA7F83}"/>
              </a:ext>
            </a:extLst>
          </p:cNvPr>
          <p:cNvSpPr txBox="1"/>
          <p:nvPr/>
        </p:nvSpPr>
        <p:spPr>
          <a:xfrm>
            <a:off x="1521504" y="2070722"/>
            <a:ext cx="17914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Anthropogene Quellen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5A9878D2-A36E-E9FA-2EC9-5A77B39D3B4E}"/>
              </a:ext>
            </a:extLst>
          </p:cNvPr>
          <p:cNvSpPr/>
          <p:nvPr/>
        </p:nvSpPr>
        <p:spPr>
          <a:xfrm>
            <a:off x="3810131" y="2110563"/>
            <a:ext cx="2660171" cy="2333589"/>
          </a:xfrm>
          <a:prstGeom prst="roundRect">
            <a:avLst/>
          </a:prstGeom>
          <a:solidFill>
            <a:srgbClr val="CCFF66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A8B56A0-DD40-B64B-21FD-DA9CE983B8AC}"/>
              </a:ext>
            </a:extLst>
          </p:cNvPr>
          <p:cNvSpPr txBox="1"/>
          <p:nvPr/>
        </p:nvSpPr>
        <p:spPr>
          <a:xfrm>
            <a:off x="2246638" y="2377529"/>
            <a:ext cx="10663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Analysierbar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0A77E4E-831C-82BF-8136-1DE9BD935398}"/>
              </a:ext>
            </a:extLst>
          </p:cNvPr>
          <p:cNvSpPr txBox="1"/>
          <p:nvPr/>
        </p:nvSpPr>
        <p:spPr>
          <a:xfrm>
            <a:off x="3707535" y="1643843"/>
            <a:ext cx="17315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Toxikologisch relevant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5788649-D771-8C7D-567F-C93CAFFF7DDB}"/>
              </a:ext>
            </a:extLst>
          </p:cNvPr>
          <p:cNvSpPr txBox="1"/>
          <p:nvPr/>
        </p:nvSpPr>
        <p:spPr>
          <a:xfrm>
            <a:off x="3955406" y="2059036"/>
            <a:ext cx="8212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Reguliert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775EBBAA-8881-0DD0-0886-0398A94249EB}"/>
              </a:ext>
            </a:extLst>
          </p:cNvPr>
          <p:cNvSpPr/>
          <p:nvPr/>
        </p:nvSpPr>
        <p:spPr>
          <a:xfrm>
            <a:off x="4666156" y="3352141"/>
            <a:ext cx="1613974" cy="885548"/>
          </a:xfrm>
          <a:prstGeom prst="roundRect">
            <a:avLst/>
          </a:prstGeom>
          <a:solidFill>
            <a:srgbClr val="92D050">
              <a:alpha val="7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D978F3C-8CB4-DA66-7910-2F2ED28DEB8E}"/>
              </a:ext>
            </a:extLst>
          </p:cNvPr>
          <p:cNvSpPr txBox="1"/>
          <p:nvPr/>
        </p:nvSpPr>
        <p:spPr>
          <a:xfrm>
            <a:off x="4861410" y="3571492"/>
            <a:ext cx="17307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Relevant für das Wasserwerk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57B529D-594C-146B-327A-00E0D1E1B9A2}"/>
              </a:ext>
            </a:extLst>
          </p:cNvPr>
          <p:cNvSpPr txBox="1"/>
          <p:nvPr/>
        </p:nvSpPr>
        <p:spPr>
          <a:xfrm>
            <a:off x="4186078" y="2542244"/>
            <a:ext cx="19082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Reguliert im Trinkwasser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5496F74-C884-2BBE-5416-4100D3EBFAD0}"/>
              </a:ext>
            </a:extLst>
          </p:cNvPr>
          <p:cNvSpPr txBox="1"/>
          <p:nvPr/>
        </p:nvSpPr>
        <p:spPr>
          <a:xfrm>
            <a:off x="6989135" y="1580707"/>
            <a:ext cx="1757916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Regulierung im Trinkwasser: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ca. 500 Stoffe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Starke Zunahme anthropogener Stoffe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Anpassung an die Ressource des jeweiligen Wasserwerks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241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FEO 2022">
      <a:dk1>
        <a:srgbClr val="000000"/>
      </a:dk1>
      <a:lt1>
        <a:srgbClr val="FFFFFF"/>
      </a:lt1>
      <a:dk2>
        <a:srgbClr val="12007D"/>
      </a:dk2>
      <a:lt2>
        <a:srgbClr val="FFFFFF"/>
      </a:lt2>
      <a:accent1>
        <a:srgbClr val="0058D8"/>
      </a:accent1>
      <a:accent2>
        <a:srgbClr val="4BC0F7"/>
      </a:accent2>
      <a:accent3>
        <a:srgbClr val="80C31C"/>
      </a:accent3>
      <a:accent4>
        <a:srgbClr val="12007D"/>
      </a:accent4>
      <a:accent5>
        <a:srgbClr val="0098FF"/>
      </a:accent5>
      <a:accent6>
        <a:srgbClr val="1AA7BC"/>
      </a:accent6>
      <a:hlink>
        <a:srgbClr val="0070D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O_21-0391_PowerPoint_E1" id="{22B35EC4-14AD-DA4F-A61C-30345EDCD864}" vid="{C357F166-7713-6749-8F9E-185ED4C26E6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2f6dc04-2c7e-4db2-8eac-b3eed4432632">
      <UserInfo>
        <DisplayName>Lenk, Willy</DisplayName>
        <AccountId>14</AccountId>
        <AccountType/>
      </UserInfo>
    </SharedWithUsers>
    <lcf76f155ced4ddcb4097134ff3c332f xmlns="5307369b-317f-474c-82d3-bf78d7f1601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CF45F0E340FB47A1C8E91FA1424C02" ma:contentTypeVersion="14" ma:contentTypeDescription="Ein neues Dokument erstellen." ma:contentTypeScope="" ma:versionID="1f66d9ef927f79c5473a73a9c7e3d701">
  <xsd:schema xmlns:xsd="http://www.w3.org/2001/XMLSchema" xmlns:xs="http://www.w3.org/2001/XMLSchema" xmlns:p="http://schemas.microsoft.com/office/2006/metadata/properties" xmlns:ns2="5307369b-317f-474c-82d3-bf78d7f16011" xmlns:ns3="f2f6dc04-2c7e-4db2-8eac-b3eed4432632" targetNamespace="http://schemas.microsoft.com/office/2006/metadata/properties" ma:root="true" ma:fieldsID="3e926f2bc7a45fa3ec142ef52d44ce5e" ns2:_="" ns3:_="">
    <xsd:import namespace="5307369b-317f-474c-82d3-bf78d7f16011"/>
    <xsd:import namespace="f2f6dc04-2c7e-4db2-8eac-b3eed44326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7369b-317f-474c-82d3-bf78d7f160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cedd48d2-9634-4202-a3aa-16d0d0e80d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6dc04-2c7e-4db2-8eac-b3eed44326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E720B6-4C47-45AE-83E4-C1FB3278DA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0D9546-3E8D-4CF1-8615-1D0A317434EF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f2f6dc04-2c7e-4db2-8eac-b3eed4432632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5307369b-317f-474c-82d3-bf78d7f1601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F53C123-0F1E-4C23-8094-8B922DE534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7369b-317f-474c-82d3-bf78d7f16011"/>
    <ds:schemaRef ds:uri="f2f6dc04-2c7e-4db2-8eac-b3eed44326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FEO_PowerPoint_Variante 1</Template>
  <TotalTime>0</TotalTime>
  <Words>1323</Words>
  <Application>Microsoft Office PowerPoint</Application>
  <PresentationFormat>Bildschirmpräsentation (16:9)</PresentationFormat>
  <Paragraphs>444</Paragraphs>
  <Slides>26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5" baseType="lpstr">
      <vt:lpstr>Arial</vt:lpstr>
      <vt:lpstr>Calibri</vt:lpstr>
      <vt:lpstr>Montserrat</vt:lpstr>
      <vt:lpstr>Roboto Medium</vt:lpstr>
      <vt:lpstr>Webdings 2</vt:lpstr>
      <vt:lpstr>Wingdings</vt:lpstr>
      <vt:lpstr>Wingdings 2</vt:lpstr>
      <vt:lpstr>Office</vt:lpstr>
      <vt:lpstr>Microsoft Excel-Arbeitsblatt</vt:lpstr>
      <vt:lpstr>Vorgaben, Anregungen und praktischer Umsetungsrahmen der Spurenstoffmessung</vt:lpstr>
      <vt:lpstr>Agenda</vt:lpstr>
      <vt:lpstr>Spurenstoffe</vt:lpstr>
      <vt:lpstr>Spurenstoffe</vt:lpstr>
      <vt:lpstr>Spurenstoffe</vt:lpstr>
      <vt:lpstr>Spurenstoffe</vt:lpstr>
      <vt:lpstr>Spurenstoffe</vt:lpstr>
      <vt:lpstr>Spurenstoffe</vt:lpstr>
      <vt:lpstr>Spurenstoffe</vt:lpstr>
      <vt:lpstr>Spurenstoffgruppen</vt:lpstr>
      <vt:lpstr>Spurenstoffgruppen</vt:lpstr>
      <vt:lpstr>Spurenstoffgruppen</vt:lpstr>
      <vt:lpstr>Spurenstoffgruppen</vt:lpstr>
      <vt:lpstr>Vorgaben der Gesetzgebung</vt:lpstr>
      <vt:lpstr>Vorgaben der Gesetzgebung</vt:lpstr>
      <vt:lpstr>Vorgaben der Gesetzgebung</vt:lpstr>
      <vt:lpstr>Vorgaben der Gesetzgebung</vt:lpstr>
      <vt:lpstr>Vorgaben der Gesetzgebung</vt:lpstr>
      <vt:lpstr>Vorgaben der Gesetzgebung</vt:lpstr>
      <vt:lpstr>Anspruch an die Analytik</vt:lpstr>
      <vt:lpstr>Anspruch an die Analytik</vt:lpstr>
      <vt:lpstr>Anspruch an die Analytik</vt:lpstr>
      <vt:lpstr>Anspruch an die Analytik</vt:lpstr>
      <vt:lpstr>Spurenstoffanalytik</vt:lpstr>
      <vt:lpstr>Umsetzung in der FEO GmbH</vt:lpstr>
      <vt:lpstr>Umsetzung in der FEO GmbH</vt:lpstr>
    </vt:vector>
  </TitlesOfParts>
  <Company>Fernwasserversorgung Elbaue-Ostharz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 Unternehmenspräsentation</dc:title>
  <dc:creator>Dademasch, Jennifer</dc:creator>
  <cp:lastModifiedBy>Rothenhöfer, Peter</cp:lastModifiedBy>
  <cp:revision>14</cp:revision>
  <cp:lastPrinted>2024-04-08T11:45:35Z</cp:lastPrinted>
  <dcterms:created xsi:type="dcterms:W3CDTF">2022-06-28T15:53:17Z</dcterms:created>
  <dcterms:modified xsi:type="dcterms:W3CDTF">2024-04-08T13:42:59Z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0x010100FECF45F0E340FB47A1C8E91FA1424C02</vt:lpwstr>
  </property>
  <property fmtid="{D5CDD505-2E9C-101B-9397-08002B2CF9AE}" pid="3" name="MediaServiceImageTags">
    <vt:lpwstr/>
  </property>
</Properties>
</file>